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4" r:id="rId11"/>
    <p:sldId id="264" r:id="rId12"/>
    <p:sldId id="265" r:id="rId13"/>
    <p:sldId id="266" r:id="rId14"/>
    <p:sldId id="267" r:id="rId15"/>
    <p:sldId id="268" r:id="rId16"/>
    <p:sldId id="269" r:id="rId17"/>
    <p:sldId id="275" r:id="rId18"/>
    <p:sldId id="270" r:id="rId19"/>
    <p:sldId id="271" r:id="rId20"/>
    <p:sldId id="272" r:id="rId21"/>
  </p:sldIdLst>
  <p:sldSz cx="18288000" cy="10287000"/>
  <p:notesSz cx="6858000" cy="9144000"/>
  <p:embeddedFontLs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Open Sans Bold" panose="020B0806030504020204" charset="0"/>
      <p:regular r:id="rId27"/>
    </p:embeddedFont>
    <p:embeddedFont>
      <p:font typeface="Poppins" panose="00000500000000000000" pitchFamily="2" charset="0"/>
      <p:regular r:id="rId28"/>
      <p:bold r:id="rId29"/>
      <p:italic r:id="rId30"/>
      <p:boldItalic r:id="rId31"/>
    </p:embeddedFont>
    <p:embeddedFont>
      <p:font typeface="Poppins Bold" panose="00000800000000000000" charset="0"/>
      <p:regular r:id="rId32"/>
    </p:embeddedFont>
    <p:embeddedFont>
      <p:font typeface="Poppins Bold Italics" panose="020B0604020202020204" charset="0"/>
      <p:regular r:id="rId33"/>
    </p:embeddedFont>
    <p:embeddedFont>
      <p:font typeface="Poppins Italics" panose="020B0604020202020204" charset="0"/>
      <p:regular r:id="rId34"/>
    </p:embeddedFont>
    <p:embeddedFont>
      <p:font typeface="Poppins Light" panose="00000400000000000000" pitchFamily="2" charset="0"/>
      <p:regular r:id="rId35"/>
      <p:italic r:id="rId36"/>
    </p:embeddedFont>
    <p:embeddedFont>
      <p:font typeface="Poppins Medium" panose="00000600000000000000" pitchFamily="2" charset="0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65207" autoAdjust="0"/>
  </p:normalViewPr>
  <p:slideViewPr>
    <p:cSldViewPr>
      <p:cViewPr varScale="1">
        <p:scale>
          <a:sx n="32" d="100"/>
          <a:sy n="32" d="100"/>
        </p:scale>
        <p:origin x="134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A38B1-5301-4126-82EF-D497C0DC180B}" type="datetimeFigureOut">
              <a:rPr lang="nl-NL" smtClean="0"/>
              <a:t>13-4-2026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79F0F-D9A2-4726-A7DA-29CB043F18E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763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696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172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2861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7939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7361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68336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9475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164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658D4-75C4-0AD7-89CC-3529ECA3A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9A9C17-C4CC-F0C5-3FB7-3E8A23B33B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AEB45D-5951-7486-A69E-68985D83A2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82267-44EE-93EB-481B-E7949F3DD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81589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806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3673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27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564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9727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8620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759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803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79F0F-D9A2-4726-A7DA-29CB043F18E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4736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house.com/insights/healthcare/2024/pre-commercial-biotech-navigating-to-market" TargetMode="External"/><Relationship Id="rId2" Type="http://schemas.openxmlformats.org/officeDocument/2006/relationships/hyperlink" Target="https://logipharmaeu.wbresearch.com/blog/roche-and-spark-are-working-together-to-boost-manufacturing-capacit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russellreynolds.com/en/insights/reports-surveys/looking-for-biotech-cfos-in-new-places" TargetMode="External"/><Relationship Id="rId5" Type="http://schemas.openxmlformats.org/officeDocument/2006/relationships/hyperlink" Target="https://www.manufacturingchemist.com/global-gene-therapy-deals-sky-rocketed-to-nearly-us-5bn-in-2014-109748" TargetMode="External"/><Relationship Id="rId4" Type="http://schemas.openxmlformats.org/officeDocument/2006/relationships/hyperlink" Target="https://pmc.ncbi.nlm.nih.gov/articles/PMC3564334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224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65561" y="3756067"/>
            <a:ext cx="17356879" cy="218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SPARK RPE65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155132" y="5913479"/>
            <a:ext cx="9977737" cy="47625"/>
            <a:chOff x="0" y="0"/>
            <a:chExt cx="2627881" cy="125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27881" cy="12543"/>
            </a:xfrm>
            <a:custGeom>
              <a:avLst/>
              <a:gdLst/>
              <a:ahLst/>
              <a:cxnLst/>
              <a:rect l="l" t="t" r="r" b="b"/>
              <a:pathLst>
                <a:path w="2627881" h="12543">
                  <a:moveTo>
                    <a:pt x="0" y="0"/>
                  </a:moveTo>
                  <a:lnTo>
                    <a:pt x="2627881" y="0"/>
                  </a:lnTo>
                  <a:lnTo>
                    <a:pt x="2627881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627881" cy="69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45161" y="6018341"/>
            <a:ext cx="7397678" cy="1927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spc="90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AIDA VAN RIEL AND SANYA</a:t>
            </a:r>
          </a:p>
          <a:p>
            <a:pPr algn="ctr">
              <a:lnSpc>
                <a:spcPts val="5040"/>
              </a:lnSpc>
            </a:pPr>
            <a:endParaRPr lang="en-US" sz="3600" spc="900">
              <a:solidFill>
                <a:srgbClr val="000000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D0998-F476-15B2-6270-469097B4A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22CBE88-DCA4-51C7-335E-85A5045C0AC9}"/>
              </a:ext>
            </a:extLst>
          </p:cNvPr>
          <p:cNvGrpSpPr/>
          <p:nvPr/>
        </p:nvGrpSpPr>
        <p:grpSpPr>
          <a:xfrm>
            <a:off x="2050250" y="377722"/>
            <a:ext cx="15003008" cy="9747747"/>
            <a:chOff x="-1" y="-161925"/>
            <a:chExt cx="20004011" cy="12996997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EE72566A-B867-B79D-D374-C18C4CFEEE73}"/>
                </a:ext>
              </a:extLst>
            </p:cNvPr>
            <p:cNvSpPr txBox="1"/>
            <p:nvPr/>
          </p:nvSpPr>
          <p:spPr>
            <a:xfrm>
              <a:off x="0" y="1458532"/>
              <a:ext cx="5889170" cy="918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buAutoNum type="arabicPeriod"/>
              </a:pPr>
              <a:r>
                <a:rPr lang="en-US" sz="3999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Risk transfer</a:t>
              </a: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B41A130-19D5-2292-1A5D-D8276E9F0CF2}"/>
                </a:ext>
              </a:extLst>
            </p:cNvPr>
            <p:cNvSpPr txBox="1"/>
            <p:nvPr/>
          </p:nvSpPr>
          <p:spPr>
            <a:xfrm>
              <a:off x="1949706" y="2291442"/>
              <a:ext cx="12416433" cy="140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Hemophilia B </a:t>
              </a:r>
              <a:r>
                <a:rPr lang="en-US" sz="3000" b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fails</a:t>
              </a:r>
            </a:p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Hemophilia B </a:t>
              </a:r>
              <a:r>
                <a:rPr lang="en-US" sz="30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succeeds</a:t>
              </a: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3A827AC-4A9B-55DD-5B62-343F0A775A02}"/>
                </a:ext>
              </a:extLst>
            </p:cNvPr>
            <p:cNvSpPr txBox="1"/>
            <p:nvPr/>
          </p:nvSpPr>
          <p:spPr>
            <a:xfrm>
              <a:off x="1193171" y="4982658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are legitimate</a:t>
              </a: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08C8D104-76C4-2387-AB65-29B0CDB16ABA}"/>
                </a:ext>
              </a:extLst>
            </p:cNvPr>
            <p:cNvSpPr txBox="1"/>
            <p:nvPr/>
          </p:nvSpPr>
          <p:spPr>
            <a:xfrm>
              <a:off x="974853" y="7116258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Retainment of ownership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FAF908C4-BA7D-48E2-2E55-B041D13B884D}"/>
                </a:ext>
              </a:extLst>
            </p:cNvPr>
            <p:cNvSpPr/>
            <p:nvPr/>
          </p:nvSpPr>
          <p:spPr>
            <a:xfrm>
              <a:off x="9323869" y="5004000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4BDCEBB9-1EE1-5A31-D8E6-33C4EE4C8174}"/>
                </a:ext>
              </a:extLst>
            </p:cNvPr>
            <p:cNvSpPr/>
            <p:nvPr/>
          </p:nvSpPr>
          <p:spPr>
            <a:xfrm>
              <a:off x="9323869" y="2826373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54AA82E8-B64A-6577-34C8-30F1CC65D589}"/>
                </a:ext>
              </a:extLst>
            </p:cNvPr>
            <p:cNvSpPr/>
            <p:nvPr/>
          </p:nvSpPr>
          <p:spPr>
            <a:xfrm>
              <a:off x="9323869" y="7486463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5DAB009-5F07-F06A-E554-85EFB7BF0767}"/>
                </a:ext>
              </a:extLst>
            </p:cNvPr>
            <p:cNvSpPr/>
            <p:nvPr/>
          </p:nvSpPr>
          <p:spPr>
            <a:xfrm>
              <a:off x="15573742" y="3694431"/>
              <a:ext cx="4430268" cy="5486400"/>
            </a:xfrm>
            <a:custGeom>
              <a:avLst/>
              <a:gdLst/>
              <a:ahLst/>
              <a:cxnLst/>
              <a:rect l="l" t="t" r="r" b="b"/>
              <a:pathLst>
                <a:path w="4430268" h="5486400">
                  <a:moveTo>
                    <a:pt x="0" y="0"/>
                  </a:moveTo>
                  <a:lnTo>
                    <a:pt x="4430268" y="0"/>
                  </a:lnTo>
                  <a:lnTo>
                    <a:pt x="4430268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C00C783-55D4-100F-882A-C27534B802C1}"/>
                </a:ext>
              </a:extLst>
            </p:cNvPr>
            <p:cNvSpPr txBox="1"/>
            <p:nvPr/>
          </p:nvSpPr>
          <p:spPr>
            <a:xfrm>
              <a:off x="0" y="6208843"/>
              <a:ext cx="9966332" cy="918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u="none" strike="noStrike" dirty="0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Non-dilutive funding</a:t>
              </a: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8DF8EB9-66A4-D292-D78E-301A36341875}"/>
                </a:ext>
              </a:extLst>
            </p:cNvPr>
            <p:cNvSpPr txBox="1"/>
            <p:nvPr/>
          </p:nvSpPr>
          <p:spPr>
            <a:xfrm>
              <a:off x="0" y="4149748"/>
              <a:ext cx="6516053" cy="918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u="none" strike="noStrike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Credibility gain</a:t>
              </a: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932F325-F9E1-52CC-D5DC-D274AC1DCE1A}"/>
                </a:ext>
              </a:extLst>
            </p:cNvPr>
            <p:cNvSpPr txBox="1"/>
            <p:nvPr/>
          </p:nvSpPr>
          <p:spPr>
            <a:xfrm>
              <a:off x="-1" y="8262197"/>
              <a:ext cx="10169532" cy="918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dirty="0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increases FDA approval</a:t>
              </a: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10745A02-82FB-6E03-2F59-0F9464F6908C}"/>
                </a:ext>
              </a:extLst>
            </p:cNvPr>
            <p:cNvSpPr txBox="1"/>
            <p:nvPr/>
          </p:nvSpPr>
          <p:spPr>
            <a:xfrm>
              <a:off x="974853" y="9095106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30% more likely</a:t>
              </a:r>
            </a:p>
          </p:txBody>
        </p:sp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F30F462F-FBC2-15D8-45D8-EEACD9DF61F6}"/>
                </a:ext>
              </a:extLst>
            </p:cNvPr>
            <p:cNvSpPr/>
            <p:nvPr/>
          </p:nvSpPr>
          <p:spPr>
            <a:xfrm>
              <a:off x="9323869" y="9389111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EB84F783-0CF4-63A1-E50A-31C076F689E1}"/>
                </a:ext>
              </a:extLst>
            </p:cNvPr>
            <p:cNvGrpSpPr/>
            <p:nvPr/>
          </p:nvGrpSpPr>
          <p:grpSpPr>
            <a:xfrm>
              <a:off x="3903759" y="10754728"/>
              <a:ext cx="10899276" cy="1848237"/>
              <a:chOff x="0" y="0"/>
              <a:chExt cx="2152943" cy="365084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A5DF8202-006F-EA8C-24C8-5C7022EBE3FB}"/>
                  </a:ext>
                </a:extLst>
              </p:cNvPr>
              <p:cNvSpPr/>
              <p:nvPr/>
            </p:nvSpPr>
            <p:spPr>
              <a:xfrm>
                <a:off x="0" y="0"/>
                <a:ext cx="2152943" cy="365084"/>
              </a:xfrm>
              <a:custGeom>
                <a:avLst/>
                <a:gdLst/>
                <a:ahLst/>
                <a:cxnLst/>
                <a:rect l="l" t="t" r="r" b="b"/>
                <a:pathLst>
                  <a:path w="2152943" h="365084">
                    <a:moveTo>
                      <a:pt x="48301" y="0"/>
                    </a:moveTo>
                    <a:lnTo>
                      <a:pt x="2104642" y="0"/>
                    </a:lnTo>
                    <a:cubicBezTo>
                      <a:pt x="2117452" y="0"/>
                      <a:pt x="2129738" y="5089"/>
                      <a:pt x="2138796" y="14147"/>
                    </a:cubicBezTo>
                    <a:cubicBezTo>
                      <a:pt x="2147855" y="23205"/>
                      <a:pt x="2152943" y="35491"/>
                      <a:pt x="2152943" y="48301"/>
                    </a:cubicBezTo>
                    <a:lnTo>
                      <a:pt x="2152943" y="316782"/>
                    </a:lnTo>
                    <a:cubicBezTo>
                      <a:pt x="2152943" y="329593"/>
                      <a:pt x="2147855" y="341878"/>
                      <a:pt x="2138796" y="350937"/>
                    </a:cubicBezTo>
                    <a:cubicBezTo>
                      <a:pt x="2129738" y="359995"/>
                      <a:pt x="2117452" y="365084"/>
                      <a:pt x="2104642" y="365084"/>
                    </a:cubicBezTo>
                    <a:lnTo>
                      <a:pt x="48301" y="365084"/>
                    </a:lnTo>
                    <a:cubicBezTo>
                      <a:pt x="35491" y="365084"/>
                      <a:pt x="23205" y="359995"/>
                      <a:pt x="14147" y="350937"/>
                    </a:cubicBezTo>
                    <a:cubicBezTo>
                      <a:pt x="5089" y="341878"/>
                      <a:pt x="0" y="329593"/>
                      <a:pt x="0" y="316782"/>
                    </a:cubicBezTo>
                    <a:lnTo>
                      <a:pt x="0" y="48301"/>
                    </a:lnTo>
                    <a:cubicBezTo>
                      <a:pt x="0" y="35491"/>
                      <a:pt x="5089" y="23205"/>
                      <a:pt x="14147" y="14147"/>
                    </a:cubicBezTo>
                    <a:cubicBezTo>
                      <a:pt x="23205" y="5089"/>
                      <a:pt x="35491" y="0"/>
                      <a:pt x="48301" y="0"/>
                    </a:cubicBezTo>
                    <a:close/>
                  </a:path>
                </a:pathLst>
              </a:custGeom>
              <a:solidFill>
                <a:srgbClr val="FF3131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EE19394A-5F94-AFCB-5010-CBBE98C556B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152943" cy="40318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AD78E14-4D9F-BF54-7C3D-F03C11866DD3}"/>
                </a:ext>
              </a:extLst>
            </p:cNvPr>
            <p:cNvSpPr/>
            <p:nvPr/>
          </p:nvSpPr>
          <p:spPr>
            <a:xfrm rot="-5022922">
              <a:off x="2165097" y="10369804"/>
              <a:ext cx="2465268" cy="2465268"/>
            </a:xfrm>
            <a:custGeom>
              <a:avLst/>
              <a:gdLst/>
              <a:ahLst/>
              <a:cxnLst/>
              <a:rect l="l" t="t" r="r" b="b"/>
              <a:pathLst>
                <a:path w="2465268" h="2465268">
                  <a:moveTo>
                    <a:pt x="0" y="0"/>
                  </a:moveTo>
                  <a:lnTo>
                    <a:pt x="2465269" y="0"/>
                  </a:lnTo>
                  <a:lnTo>
                    <a:pt x="2465269" y="2465268"/>
                  </a:lnTo>
                  <a:lnTo>
                    <a:pt x="0" y="24652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D14584A0-D418-301D-BA8D-606367EA8327}"/>
                </a:ext>
              </a:extLst>
            </p:cNvPr>
            <p:cNvSpPr txBox="1"/>
            <p:nvPr/>
          </p:nvSpPr>
          <p:spPr>
            <a:xfrm>
              <a:off x="2037571" y="-161925"/>
              <a:ext cx="15386186" cy="1293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840"/>
                </a:lnSpc>
                <a:spcBef>
                  <a:spcPct val="0"/>
                </a:spcBef>
              </a:pPr>
              <a:r>
                <a:rPr lang="en-US" sz="56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WHY IS THIS THE </a:t>
              </a:r>
              <a:r>
                <a:rPr lang="en-US" sz="5600" b="1" u="none" strike="noStrike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RIGHT </a:t>
              </a:r>
              <a:r>
                <a:rPr lang="en-US" sz="56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CHOICE?</a:t>
              </a:r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7B8C66F2-CD79-369E-7AF2-671EC8305948}"/>
                </a:ext>
              </a:extLst>
            </p:cNvPr>
            <p:cNvSpPr txBox="1"/>
            <p:nvPr/>
          </p:nvSpPr>
          <p:spPr>
            <a:xfrm>
              <a:off x="2126471" y="10854808"/>
              <a:ext cx="14663720" cy="16846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39"/>
                </a:lnSpc>
              </a:pPr>
              <a:r>
                <a:rPr lang="en-US" sz="3599" b="1">
                  <a:solidFill>
                    <a:srgbClr val="F7F7F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Why not develop it ourselves?</a:t>
              </a:r>
            </a:p>
            <a:p>
              <a:pPr algn="ctr">
                <a:lnSpc>
                  <a:spcPts val="5039"/>
                </a:lnSpc>
              </a:pPr>
              <a:r>
                <a:rPr lang="en-US" sz="3599" b="1">
                  <a:solidFill>
                    <a:srgbClr val="F7F7F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Why not take a better deal?</a:t>
              </a:r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AB015993-FFFF-3F8C-2130-837989705AB1}"/>
                </a:ext>
              </a:extLst>
            </p:cNvPr>
            <p:cNvSpPr txBox="1"/>
            <p:nvPr/>
          </p:nvSpPr>
          <p:spPr>
            <a:xfrm>
              <a:off x="5832920" y="9035478"/>
              <a:ext cx="683133" cy="4383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(4)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500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20318" y="1481158"/>
            <a:ext cx="13047365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ACCEPT THE PFIZER PARTNERSHIP</a:t>
            </a:r>
          </a:p>
        </p:txBody>
      </p:sp>
      <p:sp>
        <p:nvSpPr>
          <p:cNvPr id="3" name="Freeform 3"/>
          <p:cNvSpPr/>
          <p:nvPr/>
        </p:nvSpPr>
        <p:spPr>
          <a:xfrm>
            <a:off x="5769173" y="4660460"/>
            <a:ext cx="1207132" cy="1207132"/>
          </a:xfrm>
          <a:custGeom>
            <a:avLst/>
            <a:gdLst/>
            <a:ahLst/>
            <a:cxnLst/>
            <a:rect l="l" t="t" r="r" b="b"/>
            <a:pathLst>
              <a:path w="1207132" h="1207132">
                <a:moveTo>
                  <a:pt x="0" y="0"/>
                </a:moveTo>
                <a:lnTo>
                  <a:pt x="1207132" y="0"/>
                </a:lnTo>
                <a:lnTo>
                  <a:pt x="1207132" y="1207132"/>
                </a:lnTo>
                <a:lnTo>
                  <a:pt x="0" y="12071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Freeform 4"/>
          <p:cNvSpPr/>
          <p:nvPr/>
        </p:nvSpPr>
        <p:spPr>
          <a:xfrm>
            <a:off x="5769173" y="6181917"/>
            <a:ext cx="1207132" cy="1207132"/>
          </a:xfrm>
          <a:custGeom>
            <a:avLst/>
            <a:gdLst/>
            <a:ahLst/>
            <a:cxnLst/>
            <a:rect l="l" t="t" r="r" b="b"/>
            <a:pathLst>
              <a:path w="1207132" h="1207132">
                <a:moveTo>
                  <a:pt x="0" y="0"/>
                </a:moveTo>
                <a:lnTo>
                  <a:pt x="1207132" y="0"/>
                </a:lnTo>
                <a:lnTo>
                  <a:pt x="1207132" y="1207133"/>
                </a:lnTo>
                <a:lnTo>
                  <a:pt x="0" y="12071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5" name="Freeform 5"/>
          <p:cNvSpPr/>
          <p:nvPr/>
        </p:nvSpPr>
        <p:spPr>
          <a:xfrm>
            <a:off x="5769173" y="3142700"/>
            <a:ext cx="1207132" cy="1207132"/>
          </a:xfrm>
          <a:custGeom>
            <a:avLst/>
            <a:gdLst/>
            <a:ahLst/>
            <a:cxnLst/>
            <a:rect l="l" t="t" r="r" b="b"/>
            <a:pathLst>
              <a:path w="1207132" h="1207132">
                <a:moveTo>
                  <a:pt x="0" y="0"/>
                </a:moveTo>
                <a:lnTo>
                  <a:pt x="1207132" y="0"/>
                </a:lnTo>
                <a:lnTo>
                  <a:pt x="1207132" y="1207132"/>
                </a:lnTo>
                <a:lnTo>
                  <a:pt x="0" y="12071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7236546" y="3265761"/>
            <a:ext cx="5282281" cy="4465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GAIN FUNDING</a:t>
            </a:r>
          </a:p>
          <a:p>
            <a:pPr algn="l">
              <a:lnSpc>
                <a:spcPts val="5880"/>
              </a:lnSpc>
            </a:pPr>
            <a:endParaRPr lang="en-US" sz="42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GAIN CREDIBILITY</a:t>
            </a:r>
          </a:p>
          <a:p>
            <a:pPr algn="l">
              <a:lnSpc>
                <a:spcPts val="5880"/>
              </a:lnSpc>
            </a:pPr>
            <a:endParaRPr lang="en-US" sz="42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TRANSFER THE RISK</a:t>
            </a:r>
          </a:p>
          <a:p>
            <a:pPr algn="l">
              <a:lnSpc>
                <a:spcPts val="5880"/>
              </a:lnSpc>
            </a:pPr>
            <a:endParaRPr lang="en-US" sz="42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4343" y="2377790"/>
            <a:ext cx="8108461" cy="4480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Spark is a private company: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CHOP owns 53%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Rest venture capital firms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Shares are not publically shared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Solution?</a:t>
            </a: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6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I</a:t>
            </a:r>
            <a:r>
              <a:rPr lang="en-US" sz="3600">
                <a:solidFill>
                  <a:srgbClr val="81BD57"/>
                </a:solidFill>
                <a:latin typeface="Poppins"/>
                <a:ea typeface="Poppins"/>
                <a:cs typeface="Poppins"/>
                <a:sym typeface="Poppins"/>
              </a:rPr>
              <a:t>nitial </a:t>
            </a:r>
            <a:r>
              <a:rPr lang="en-US" sz="36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P</a:t>
            </a:r>
            <a:r>
              <a:rPr lang="en-US" sz="3600">
                <a:solidFill>
                  <a:srgbClr val="81BD57"/>
                </a:solidFill>
                <a:latin typeface="Poppins"/>
                <a:ea typeface="Poppins"/>
                <a:cs typeface="Poppins"/>
                <a:sym typeface="Poppins"/>
              </a:rPr>
              <a:t>ublic </a:t>
            </a:r>
            <a:r>
              <a:rPr lang="en-US" sz="36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O</a:t>
            </a:r>
            <a:r>
              <a:rPr lang="en-US" sz="3600">
                <a:solidFill>
                  <a:srgbClr val="81BD57"/>
                </a:solidFill>
                <a:latin typeface="Poppins"/>
                <a:ea typeface="Poppins"/>
                <a:cs typeface="Poppins"/>
                <a:sym typeface="Poppins"/>
              </a:rPr>
              <a:t>ffering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endParaRPr lang="en-US" sz="3600">
              <a:solidFill>
                <a:srgbClr val="81BD5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AutoShape 3"/>
          <p:cNvSpPr/>
          <p:nvPr/>
        </p:nvSpPr>
        <p:spPr>
          <a:xfrm flipV="1">
            <a:off x="8316086" y="6002030"/>
            <a:ext cx="2303386" cy="29434"/>
          </a:xfrm>
          <a:prstGeom prst="line">
            <a:avLst/>
          </a:prstGeom>
          <a:ln w="142875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nl-NL"/>
          </a:p>
        </p:txBody>
      </p:sp>
      <p:sp>
        <p:nvSpPr>
          <p:cNvPr id="4" name="TextBox 4"/>
          <p:cNvSpPr txBox="1"/>
          <p:nvPr/>
        </p:nvSpPr>
        <p:spPr>
          <a:xfrm>
            <a:off x="924343" y="687012"/>
            <a:ext cx="8219657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GOING PUBLIC: WHEN?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201418" y="4488415"/>
            <a:ext cx="5686840" cy="3086100"/>
            <a:chOff x="0" y="0"/>
            <a:chExt cx="7582453" cy="4114800"/>
          </a:xfrm>
        </p:grpSpPr>
        <p:grpSp>
          <p:nvGrpSpPr>
            <p:cNvPr id="6" name="Group 6"/>
            <p:cNvGrpSpPr/>
            <p:nvPr/>
          </p:nvGrpSpPr>
          <p:grpSpPr>
            <a:xfrm>
              <a:off x="262103" y="0"/>
              <a:ext cx="7058246" cy="4114800"/>
              <a:chOff x="0" y="0"/>
              <a:chExt cx="1394221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39422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394221" h="812800">
                    <a:moveTo>
                      <a:pt x="74587" y="0"/>
                    </a:moveTo>
                    <a:lnTo>
                      <a:pt x="1319635" y="0"/>
                    </a:lnTo>
                    <a:cubicBezTo>
                      <a:pt x="1360828" y="0"/>
                      <a:pt x="1394221" y="33394"/>
                      <a:pt x="1394221" y="74587"/>
                    </a:cubicBezTo>
                    <a:lnTo>
                      <a:pt x="1394221" y="738213"/>
                    </a:lnTo>
                    <a:cubicBezTo>
                      <a:pt x="1394221" y="757995"/>
                      <a:pt x="1386363" y="776966"/>
                      <a:pt x="1372376" y="790954"/>
                    </a:cubicBezTo>
                    <a:cubicBezTo>
                      <a:pt x="1358388" y="804942"/>
                      <a:pt x="1339416" y="812800"/>
                      <a:pt x="1319635" y="812800"/>
                    </a:cubicBezTo>
                    <a:lnTo>
                      <a:pt x="74587" y="812800"/>
                    </a:lnTo>
                    <a:cubicBezTo>
                      <a:pt x="33394" y="812800"/>
                      <a:pt x="0" y="779406"/>
                      <a:pt x="0" y="738213"/>
                    </a:cubicBezTo>
                    <a:lnTo>
                      <a:pt x="0" y="74587"/>
                    </a:lnTo>
                    <a:cubicBezTo>
                      <a:pt x="0" y="33394"/>
                      <a:pt x="33394" y="0"/>
                      <a:pt x="74587" y="0"/>
                    </a:cubicBez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394221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0" y="712024"/>
              <a:ext cx="7582453" cy="2595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81"/>
                </a:lnSpc>
              </a:pPr>
              <a:r>
                <a:rPr lang="en-US" sz="3558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Trade-off: </a:t>
              </a:r>
              <a:r>
                <a:rPr lang="en-US" sz="3558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dilution</a:t>
              </a:r>
            </a:p>
            <a:p>
              <a:pPr algn="ctr">
                <a:lnSpc>
                  <a:spcPts val="4981"/>
                </a:lnSpc>
              </a:pPr>
              <a:endParaRPr lang="en-US" sz="3558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5654"/>
                </a:lnSpc>
                <a:spcBef>
                  <a:spcPct val="0"/>
                </a:spcBef>
              </a:pPr>
              <a:r>
                <a:rPr lang="en-US" sz="4038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53% ⟶ 37%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10854"/>
            <a:ext cx="11988900" cy="5561662"/>
          </a:xfrm>
          <a:custGeom>
            <a:avLst/>
            <a:gdLst/>
            <a:ahLst/>
            <a:cxnLst/>
            <a:rect l="l" t="t" r="r" b="b"/>
            <a:pathLst>
              <a:path w="11988900" h="5561662">
                <a:moveTo>
                  <a:pt x="0" y="0"/>
                </a:moveTo>
                <a:lnTo>
                  <a:pt x="11988900" y="0"/>
                </a:lnTo>
                <a:lnTo>
                  <a:pt x="11988900" y="5561662"/>
                </a:lnTo>
                <a:lnTo>
                  <a:pt x="0" y="55616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7726" b="-32915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/>
          <p:cNvSpPr txBox="1"/>
          <p:nvPr/>
        </p:nvSpPr>
        <p:spPr>
          <a:xfrm>
            <a:off x="623658" y="3367518"/>
            <a:ext cx="10660636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Market conditions don't wait for us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3658" y="442595"/>
            <a:ext cx="8038289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SHOULD WE WAIT?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3658" y="1367155"/>
            <a:ext cx="10660636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Higher valuation ⟶ dilution is lower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3658" y="2442958"/>
            <a:ext cx="8038289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BUT....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69875" y="5048250"/>
            <a:ext cx="6587066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 b="1">
                <a:solidFill>
                  <a:srgbClr val="5380C0"/>
                </a:solidFill>
                <a:latin typeface="Poppins Bold"/>
                <a:ea typeface="Poppins Bold"/>
                <a:cs typeface="Poppins Bold"/>
                <a:sym typeface="Poppins Bold"/>
              </a:rPr>
              <a:t>195%</a:t>
            </a:r>
            <a:r>
              <a:rPr lang="en-US" sz="3299">
                <a:solidFill>
                  <a:srgbClr val="5380C0"/>
                </a:solidFill>
                <a:latin typeface="Poppins"/>
                <a:ea typeface="Poppins"/>
                <a:cs typeface="Poppins"/>
                <a:sym typeface="Poppins"/>
              </a:rPr>
              <a:t> biotech index increase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69875" y="6647832"/>
            <a:ext cx="6587066" cy="117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 b="1">
                <a:solidFill>
                  <a:srgbClr val="BA514B"/>
                </a:solidFill>
                <a:latin typeface="Poppins Bold"/>
                <a:ea typeface="Poppins Bold"/>
                <a:cs typeface="Poppins Bold"/>
                <a:sym typeface="Poppins Bold"/>
              </a:rPr>
              <a:t>56% </a:t>
            </a:r>
            <a:r>
              <a:rPr lang="en-US" sz="3299">
                <a:solidFill>
                  <a:srgbClr val="BA514B"/>
                </a:solidFill>
                <a:latin typeface="Poppins"/>
                <a:ea typeface="Poppins"/>
                <a:cs typeface="Poppins"/>
                <a:sym typeface="Poppins"/>
              </a:rPr>
              <a:t>broader market index                                increase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08762" y="5554980"/>
            <a:ext cx="5033807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Raising $6 billion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331581" y="5564504"/>
            <a:ext cx="432419" cy="322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(5)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50372" y="6723782"/>
            <a:ext cx="2952384" cy="837403"/>
          </a:xfrm>
          <a:custGeom>
            <a:avLst/>
            <a:gdLst/>
            <a:ahLst/>
            <a:cxnLst/>
            <a:rect l="l" t="t" r="r" b="b"/>
            <a:pathLst>
              <a:path w="2952384" h="837403">
                <a:moveTo>
                  <a:pt x="0" y="0"/>
                </a:moveTo>
                <a:lnTo>
                  <a:pt x="2952384" y="0"/>
                </a:lnTo>
                <a:lnTo>
                  <a:pt x="2952384" y="837404"/>
                </a:lnTo>
                <a:lnTo>
                  <a:pt x="0" y="8374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extBox 3"/>
          <p:cNvSpPr txBox="1"/>
          <p:nvPr/>
        </p:nvSpPr>
        <p:spPr>
          <a:xfrm>
            <a:off x="915286" y="2396685"/>
            <a:ext cx="16457428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i="1">
                <a:solidFill>
                  <a:srgbClr val="81BD57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“We don't see many young companies who already have a product in Phase III"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35227" y="1523314"/>
            <a:ext cx="13127831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We have something rare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8910" y="3744401"/>
            <a:ext cx="5076354" cy="125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We are ready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i="1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67261" y="4630311"/>
            <a:ext cx="16505453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i="1">
                <a:solidFill>
                  <a:srgbClr val="81BD57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62% of CFOs at public biotech companies were first-time CFOs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71587" y="6607568"/>
            <a:ext cx="9916413" cy="281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7"/>
              </a:lnSpc>
            </a:pPr>
            <a:r>
              <a:rPr lang="en-US" sz="31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19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$ 150 million</a:t>
            </a:r>
            <a:r>
              <a:rPr lang="en-US" sz="31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from investment bankers</a:t>
            </a:r>
          </a:p>
          <a:p>
            <a:pPr algn="ctr">
              <a:lnSpc>
                <a:spcPts val="4477"/>
              </a:lnSpc>
            </a:pPr>
            <a:r>
              <a:rPr lang="en-US" sz="31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+</a:t>
            </a:r>
          </a:p>
          <a:p>
            <a:pPr algn="ctr">
              <a:lnSpc>
                <a:spcPts val="4477"/>
              </a:lnSpc>
            </a:pPr>
            <a:r>
              <a:rPr lang="en-US" sz="319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$ 20 million</a:t>
            </a:r>
            <a:r>
              <a:rPr lang="en-US" sz="31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Pfizer</a:t>
            </a:r>
          </a:p>
          <a:p>
            <a:pPr algn="ctr">
              <a:lnSpc>
                <a:spcPts val="4477"/>
              </a:lnSpc>
            </a:pPr>
            <a:endParaRPr lang="en-US" sz="319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477"/>
              </a:lnSpc>
              <a:spcBef>
                <a:spcPct val="0"/>
              </a:spcBef>
            </a:pPr>
            <a:r>
              <a:rPr lang="en-US" sz="31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$ 170 million, runway for at least </a:t>
            </a:r>
            <a:r>
              <a:rPr lang="en-US" sz="3198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5 years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5227" y="6714257"/>
            <a:ext cx="6877037" cy="125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Proceed </a:t>
            </a:r>
            <a:r>
              <a:rPr lang="en-US" sz="3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with IPO,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after Pfizer partnership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48910" y="6006356"/>
            <a:ext cx="16154155" cy="47931"/>
            <a:chOff x="0" y="0"/>
            <a:chExt cx="4254592" cy="126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54592" cy="12624"/>
            </a:xfrm>
            <a:custGeom>
              <a:avLst/>
              <a:gdLst/>
              <a:ahLst/>
              <a:cxnLst/>
              <a:rect l="l" t="t" r="r" b="b"/>
              <a:pathLst>
                <a:path w="4254592" h="12624">
                  <a:moveTo>
                    <a:pt x="0" y="0"/>
                  </a:moveTo>
                  <a:lnTo>
                    <a:pt x="4254592" y="0"/>
                  </a:lnTo>
                  <a:lnTo>
                    <a:pt x="4254592" y="12624"/>
                  </a:lnTo>
                  <a:lnTo>
                    <a:pt x="0" y="126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254592" cy="50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03352" y="8464112"/>
            <a:ext cx="7052884" cy="47625"/>
            <a:chOff x="0" y="0"/>
            <a:chExt cx="1857550" cy="125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57550" cy="12543"/>
            </a:xfrm>
            <a:custGeom>
              <a:avLst/>
              <a:gdLst/>
              <a:ahLst/>
              <a:cxnLst/>
              <a:rect l="l" t="t" r="r" b="b"/>
              <a:pathLst>
                <a:path w="1857550" h="12543">
                  <a:moveTo>
                    <a:pt x="0" y="0"/>
                  </a:moveTo>
                  <a:lnTo>
                    <a:pt x="1857550" y="0"/>
                  </a:lnTo>
                  <a:lnTo>
                    <a:pt x="1857550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857550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5701092" y="4594585"/>
            <a:ext cx="453308" cy="322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(6)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15362" y="4711065"/>
            <a:ext cx="9525" cy="75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6320811" y="178753"/>
            <a:ext cx="6140648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>
                <a:solidFill>
                  <a:srgbClr val="81BD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FDA process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6115" y="2016601"/>
            <a:ext cx="16470041" cy="2451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Good relationship FDA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Play fair with them, they play fair with you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Breakthrough therapy designation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56115" y="6475215"/>
            <a:ext cx="17131885" cy="2527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81BD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Gentle pushback. Why?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Rare disease 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 other availiable treatments for condition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Patients lose their only hope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639922" y="2399277"/>
            <a:ext cx="388778" cy="0"/>
          </a:xfrm>
          <a:prstGeom prst="line">
            <a:avLst/>
          </a:prstGeom>
          <a:ln w="133350" cap="flat">
            <a:solidFill>
              <a:srgbClr val="81BD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/>
          <p:cNvSpPr/>
          <p:nvPr/>
        </p:nvSpPr>
        <p:spPr>
          <a:xfrm flipV="1">
            <a:off x="639922" y="4235014"/>
            <a:ext cx="388778" cy="0"/>
          </a:xfrm>
          <a:prstGeom prst="line">
            <a:avLst/>
          </a:prstGeom>
          <a:ln w="133350" cap="flat">
            <a:solidFill>
              <a:srgbClr val="81BD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/>
          <p:cNvSpPr/>
          <p:nvPr/>
        </p:nvSpPr>
        <p:spPr>
          <a:xfrm flipV="1">
            <a:off x="639922" y="6807835"/>
            <a:ext cx="388778" cy="0"/>
          </a:xfrm>
          <a:prstGeom prst="line">
            <a:avLst/>
          </a:prstGeom>
          <a:ln w="133350" cap="flat">
            <a:solidFill>
              <a:srgbClr val="81BD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Box 9"/>
          <p:cNvSpPr txBox="1"/>
          <p:nvPr/>
        </p:nvSpPr>
        <p:spPr>
          <a:xfrm>
            <a:off x="1156115" y="5147290"/>
            <a:ext cx="17131885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b="1">
                <a:solidFill>
                  <a:srgbClr val="81BD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FDA request: add secondary primary endpoint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6115" y="9412725"/>
            <a:ext cx="17131885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b="1">
                <a:solidFill>
                  <a:srgbClr val="81BD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We will find a solution together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618861" cy="10287000"/>
            <a:chOff x="0" y="0"/>
            <a:chExt cx="12825148" cy="137160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2825148" cy="13716000"/>
              <a:chOff x="0" y="0"/>
              <a:chExt cx="2533363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533363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2533363" h="2709333">
                    <a:moveTo>
                      <a:pt x="0" y="0"/>
                    </a:moveTo>
                    <a:lnTo>
                      <a:pt x="2533363" y="0"/>
                    </a:lnTo>
                    <a:lnTo>
                      <a:pt x="253336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2533363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2326563" y="926665"/>
              <a:ext cx="8172022" cy="14755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en-US" sz="63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COMPETITION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743201" y="3473756"/>
              <a:ext cx="4218165" cy="795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Biologics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566845" y="5764379"/>
              <a:ext cx="1609510" cy="1609510"/>
            </a:xfrm>
            <a:custGeom>
              <a:avLst/>
              <a:gdLst/>
              <a:ahLst/>
              <a:cxnLst/>
              <a:rect l="l" t="t" r="r" b="b"/>
              <a:pathLst>
                <a:path w="1609510" h="1609510">
                  <a:moveTo>
                    <a:pt x="0" y="0"/>
                  </a:moveTo>
                  <a:lnTo>
                    <a:pt x="1609510" y="0"/>
                  </a:lnTo>
                  <a:lnTo>
                    <a:pt x="1609510" y="1609509"/>
                  </a:lnTo>
                  <a:lnTo>
                    <a:pt x="0" y="16095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566845" y="8461928"/>
              <a:ext cx="1609510" cy="1609510"/>
            </a:xfrm>
            <a:custGeom>
              <a:avLst/>
              <a:gdLst/>
              <a:ahLst/>
              <a:cxnLst/>
              <a:rect l="l" t="t" r="r" b="b"/>
              <a:pathLst>
                <a:path w="1609510" h="1609510">
                  <a:moveTo>
                    <a:pt x="0" y="0"/>
                  </a:moveTo>
                  <a:lnTo>
                    <a:pt x="1609510" y="0"/>
                  </a:lnTo>
                  <a:lnTo>
                    <a:pt x="1609510" y="1609510"/>
                  </a:lnTo>
                  <a:lnTo>
                    <a:pt x="0" y="1609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566845" y="3066829"/>
              <a:ext cx="1609510" cy="1609510"/>
            </a:xfrm>
            <a:custGeom>
              <a:avLst/>
              <a:gdLst/>
              <a:ahLst/>
              <a:cxnLst/>
              <a:rect l="l" t="t" r="r" b="b"/>
              <a:pathLst>
                <a:path w="1609510" h="1609510">
                  <a:moveTo>
                    <a:pt x="0" y="0"/>
                  </a:moveTo>
                  <a:lnTo>
                    <a:pt x="1609510" y="0"/>
                  </a:lnTo>
                  <a:lnTo>
                    <a:pt x="1609510" y="1609510"/>
                  </a:lnTo>
                  <a:lnTo>
                    <a:pt x="0" y="1609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299543" y="4265705"/>
              <a:ext cx="8359913" cy="7827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55649" lvl="1" indent="-377824" algn="just">
                <a:lnSpc>
                  <a:spcPts val="4899"/>
                </a:lnSpc>
                <a:buFont typeface="Arial"/>
                <a:buChar char="•"/>
              </a:pPr>
              <a:r>
                <a:rPr lang="en-US" sz="3499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complex medicines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743201" y="6062345"/>
              <a:ext cx="5122995" cy="795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Viral vectors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487435" y="6889751"/>
              <a:ext cx="10337713" cy="7827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55649" lvl="1" indent="-377824">
                <a:lnSpc>
                  <a:spcPts val="4899"/>
                </a:lnSpc>
                <a:buFont typeface="Arial"/>
                <a:buChar char="•"/>
              </a:pPr>
              <a:r>
                <a:rPr lang="en-US" sz="3499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Few facilities can manufacture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743201" y="8686253"/>
              <a:ext cx="6250165" cy="795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Exclusive rights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299544" y="9519497"/>
              <a:ext cx="8978056" cy="7827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55649" lvl="1" indent="-377824">
                <a:lnSpc>
                  <a:spcPts val="4899"/>
                </a:lnSpc>
                <a:buFont typeface="Arial"/>
                <a:buChar char="•"/>
              </a:pPr>
              <a:r>
                <a:rPr lang="en-US" sz="3499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patents and licenses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487434" y="11283739"/>
              <a:ext cx="8172022" cy="16372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en-US" sz="35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WILL BE ESTABLISHED MARKET LEADER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2506E-09AA-DB27-69B1-B04666F1E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72ABB6F-F4CB-A811-433F-B5EB6588A245}"/>
              </a:ext>
            </a:extLst>
          </p:cNvPr>
          <p:cNvGrpSpPr/>
          <p:nvPr/>
        </p:nvGrpSpPr>
        <p:grpSpPr>
          <a:xfrm>
            <a:off x="0" y="0"/>
            <a:ext cx="17082927" cy="10287000"/>
            <a:chOff x="0" y="0"/>
            <a:chExt cx="22777236" cy="13716000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F7822A5-2CF6-BDFE-09FF-E9F8B65E3980}"/>
                </a:ext>
              </a:extLst>
            </p:cNvPr>
            <p:cNvGrpSpPr/>
            <p:nvPr/>
          </p:nvGrpSpPr>
          <p:grpSpPr>
            <a:xfrm>
              <a:off x="0" y="0"/>
              <a:ext cx="12825148" cy="13716000"/>
              <a:chOff x="0" y="0"/>
              <a:chExt cx="2533363" cy="2709333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6A289E8B-D909-60F1-CF2D-5FA0EC3ED965}"/>
                  </a:ext>
                </a:extLst>
              </p:cNvPr>
              <p:cNvSpPr/>
              <p:nvPr/>
            </p:nvSpPr>
            <p:spPr>
              <a:xfrm>
                <a:off x="0" y="0"/>
                <a:ext cx="2533363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2533363" h="2709333">
                    <a:moveTo>
                      <a:pt x="0" y="0"/>
                    </a:moveTo>
                    <a:lnTo>
                      <a:pt x="2533363" y="0"/>
                    </a:lnTo>
                    <a:lnTo>
                      <a:pt x="2533363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275E1B0A-7881-462A-5015-EC2970B5FDE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533363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46EBE21-9BB3-E84A-6E6E-5EF1CE01027E}"/>
                </a:ext>
              </a:extLst>
            </p:cNvPr>
            <p:cNvSpPr txBox="1"/>
            <p:nvPr/>
          </p:nvSpPr>
          <p:spPr>
            <a:xfrm>
              <a:off x="2326563" y="926665"/>
              <a:ext cx="8172022" cy="14755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en-US" sz="6399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COMPETITION</a:t>
              </a: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884D17BD-E12D-CB0A-0E39-3357E891CD29}"/>
                </a:ext>
              </a:extLst>
            </p:cNvPr>
            <p:cNvSpPr txBox="1"/>
            <p:nvPr/>
          </p:nvSpPr>
          <p:spPr>
            <a:xfrm>
              <a:off x="14873574" y="926665"/>
              <a:ext cx="6995188" cy="14755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en-US" sz="6399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REGULATION</a:t>
              </a: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CB9121F-535C-7F26-D60E-D4EC448FF778}"/>
                </a:ext>
              </a:extLst>
            </p:cNvPr>
            <p:cNvSpPr txBox="1"/>
            <p:nvPr/>
          </p:nvSpPr>
          <p:spPr>
            <a:xfrm>
              <a:off x="2743201" y="3473756"/>
              <a:ext cx="4218165" cy="795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Biologics</a:t>
              </a: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C601007-1472-B899-42C6-18E4CCC3F98B}"/>
                </a:ext>
              </a:extLst>
            </p:cNvPr>
            <p:cNvSpPr txBox="1"/>
            <p:nvPr/>
          </p:nvSpPr>
          <p:spPr>
            <a:xfrm>
              <a:off x="15068506" y="3294933"/>
              <a:ext cx="6605323" cy="1646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Uncertain environment</a:t>
              </a:r>
            </a:p>
            <a:p>
              <a:pPr algn="ctr">
                <a:lnSpc>
                  <a:spcPts val="5040"/>
                </a:lnSpc>
              </a:pPr>
              <a:r>
                <a:rPr lang="en-US" sz="3600" b="1">
                  <a:solidFill>
                    <a:srgbClr val="81BD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BUT</a:t>
              </a: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EAC3B2C-C50D-9E10-237C-2B3E4A09F30D}"/>
                </a:ext>
              </a:extLst>
            </p:cNvPr>
            <p:cNvSpPr txBox="1"/>
            <p:nvPr/>
          </p:nvSpPr>
          <p:spPr>
            <a:xfrm>
              <a:off x="14949935" y="6052820"/>
              <a:ext cx="7827301" cy="33925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9"/>
                </a:lnSpc>
              </a:pPr>
              <a:r>
                <a:rPr lang="en-US" sz="3799" b="1">
                  <a:solidFill>
                    <a:srgbClr val="81BD57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Gently push back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Rare disease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High unmet need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Ready for breakthrough</a:t>
              </a: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A1BF46C6-D767-8B66-24BD-39417AE477AF}"/>
                </a:ext>
              </a:extLst>
            </p:cNvPr>
            <p:cNvSpPr/>
            <p:nvPr/>
          </p:nvSpPr>
          <p:spPr>
            <a:xfrm>
              <a:off x="566845" y="5764379"/>
              <a:ext cx="1609510" cy="1609510"/>
            </a:xfrm>
            <a:custGeom>
              <a:avLst/>
              <a:gdLst/>
              <a:ahLst/>
              <a:cxnLst/>
              <a:rect l="l" t="t" r="r" b="b"/>
              <a:pathLst>
                <a:path w="1609510" h="1609510">
                  <a:moveTo>
                    <a:pt x="0" y="0"/>
                  </a:moveTo>
                  <a:lnTo>
                    <a:pt x="1609510" y="0"/>
                  </a:lnTo>
                  <a:lnTo>
                    <a:pt x="1609510" y="1609509"/>
                  </a:lnTo>
                  <a:lnTo>
                    <a:pt x="0" y="16095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B963385-E383-641D-25E9-4405A0BEF23A}"/>
                </a:ext>
              </a:extLst>
            </p:cNvPr>
            <p:cNvSpPr/>
            <p:nvPr/>
          </p:nvSpPr>
          <p:spPr>
            <a:xfrm>
              <a:off x="566845" y="8461928"/>
              <a:ext cx="1609510" cy="1609510"/>
            </a:xfrm>
            <a:custGeom>
              <a:avLst/>
              <a:gdLst/>
              <a:ahLst/>
              <a:cxnLst/>
              <a:rect l="l" t="t" r="r" b="b"/>
              <a:pathLst>
                <a:path w="1609510" h="1609510">
                  <a:moveTo>
                    <a:pt x="0" y="0"/>
                  </a:moveTo>
                  <a:lnTo>
                    <a:pt x="1609510" y="0"/>
                  </a:lnTo>
                  <a:lnTo>
                    <a:pt x="1609510" y="1609510"/>
                  </a:lnTo>
                  <a:lnTo>
                    <a:pt x="0" y="1609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DCC44C2-732B-FB1B-9B30-F6476EB1A636}"/>
                </a:ext>
              </a:extLst>
            </p:cNvPr>
            <p:cNvSpPr/>
            <p:nvPr/>
          </p:nvSpPr>
          <p:spPr>
            <a:xfrm>
              <a:off x="566845" y="3066829"/>
              <a:ext cx="1609510" cy="1609510"/>
            </a:xfrm>
            <a:custGeom>
              <a:avLst/>
              <a:gdLst/>
              <a:ahLst/>
              <a:cxnLst/>
              <a:rect l="l" t="t" r="r" b="b"/>
              <a:pathLst>
                <a:path w="1609510" h="1609510">
                  <a:moveTo>
                    <a:pt x="0" y="0"/>
                  </a:moveTo>
                  <a:lnTo>
                    <a:pt x="1609510" y="0"/>
                  </a:lnTo>
                  <a:lnTo>
                    <a:pt x="1609510" y="1609510"/>
                  </a:lnTo>
                  <a:lnTo>
                    <a:pt x="0" y="16095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DD1E7AF7-8F98-D37D-D1E2-4CB680C4E08D}"/>
                </a:ext>
              </a:extLst>
            </p:cNvPr>
            <p:cNvSpPr txBox="1"/>
            <p:nvPr/>
          </p:nvSpPr>
          <p:spPr>
            <a:xfrm>
              <a:off x="2299543" y="4265705"/>
              <a:ext cx="8359913" cy="7827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55649" lvl="1" indent="-377824" algn="just">
                <a:lnSpc>
                  <a:spcPts val="4899"/>
                </a:lnSpc>
                <a:buFont typeface="Arial"/>
                <a:buChar char="•"/>
              </a:pPr>
              <a:r>
                <a:rPr lang="en-US" sz="3499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complex medicines</a:t>
              </a: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A544DC00-27B3-556C-BA4D-A88AFEA57F11}"/>
                </a:ext>
              </a:extLst>
            </p:cNvPr>
            <p:cNvSpPr txBox="1"/>
            <p:nvPr/>
          </p:nvSpPr>
          <p:spPr>
            <a:xfrm>
              <a:off x="2743201" y="6062345"/>
              <a:ext cx="5122995" cy="795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Viral vectors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9684ABB-4D0D-975E-49BA-6C4FA1221120}"/>
                </a:ext>
              </a:extLst>
            </p:cNvPr>
            <p:cNvSpPr txBox="1"/>
            <p:nvPr/>
          </p:nvSpPr>
          <p:spPr>
            <a:xfrm>
              <a:off x="2487435" y="6889751"/>
              <a:ext cx="10337713" cy="7827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55649" lvl="1" indent="-377824">
                <a:lnSpc>
                  <a:spcPts val="4899"/>
                </a:lnSpc>
                <a:buFont typeface="Arial"/>
                <a:buChar char="•"/>
              </a:pPr>
              <a:r>
                <a:rPr lang="en-US" sz="3499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Few facilities can manufacture</a:t>
              </a:r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F9332527-2BD3-46D3-AB62-44DF42728D0A}"/>
                </a:ext>
              </a:extLst>
            </p:cNvPr>
            <p:cNvSpPr txBox="1"/>
            <p:nvPr/>
          </p:nvSpPr>
          <p:spPr>
            <a:xfrm>
              <a:off x="2743201" y="8686253"/>
              <a:ext cx="6250165" cy="795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4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Exclusive rights</a:t>
              </a:r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363E0483-C1D3-7AAB-A792-FC8EDC3EF43F}"/>
                </a:ext>
              </a:extLst>
            </p:cNvPr>
            <p:cNvSpPr txBox="1"/>
            <p:nvPr/>
          </p:nvSpPr>
          <p:spPr>
            <a:xfrm>
              <a:off x="2299544" y="9519497"/>
              <a:ext cx="8978056" cy="7827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55649" lvl="1" indent="-377824">
                <a:lnSpc>
                  <a:spcPts val="4899"/>
                </a:lnSpc>
                <a:buFont typeface="Arial"/>
                <a:buChar char="•"/>
              </a:pPr>
              <a:r>
                <a:rPr lang="en-US" sz="3499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patents and licenses</a:t>
              </a:r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CBE7CB30-4C01-3F44-093E-A8CD5EE5A31C}"/>
                </a:ext>
              </a:extLst>
            </p:cNvPr>
            <p:cNvSpPr txBox="1"/>
            <p:nvPr/>
          </p:nvSpPr>
          <p:spPr>
            <a:xfrm>
              <a:off x="2487434" y="11283739"/>
              <a:ext cx="8172022" cy="16372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en-US" sz="3500" b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WILL BE ESTABLISHED MARKET LEADER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6616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1145" y="0"/>
            <a:ext cx="17232336" cy="11700172"/>
            <a:chOff x="0" y="0"/>
            <a:chExt cx="22976449" cy="15600229"/>
          </a:xfrm>
        </p:grpSpPr>
        <p:sp>
          <p:nvSpPr>
            <p:cNvPr id="3" name="Freeform 3"/>
            <p:cNvSpPr/>
            <p:nvPr/>
          </p:nvSpPr>
          <p:spPr>
            <a:xfrm rot="-5400000">
              <a:off x="11635351" y="1245063"/>
              <a:ext cx="4567844" cy="2077717"/>
            </a:xfrm>
            <a:custGeom>
              <a:avLst/>
              <a:gdLst/>
              <a:ahLst/>
              <a:cxnLst/>
              <a:rect l="l" t="t" r="r" b="b"/>
              <a:pathLst>
                <a:path w="4567844" h="2077717">
                  <a:moveTo>
                    <a:pt x="0" y="0"/>
                  </a:moveTo>
                  <a:lnTo>
                    <a:pt x="4567843" y="0"/>
                  </a:lnTo>
                  <a:lnTo>
                    <a:pt x="4567843" y="2077717"/>
                  </a:lnTo>
                  <a:lnTo>
                    <a:pt x="0" y="2077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98704" b="-272532"/>
              </a:stretch>
            </a:blipFill>
          </p:spPr>
          <p:txBody>
            <a:bodyPr/>
            <a:lstStyle/>
            <a:p>
              <a:endParaRPr lang="nl-NL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15360555" y="536365"/>
              <a:ext cx="7615894" cy="2025589"/>
              <a:chOff x="0" y="0"/>
              <a:chExt cx="1504374" cy="40011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504374" cy="400116"/>
              </a:xfrm>
              <a:custGeom>
                <a:avLst/>
                <a:gdLst/>
                <a:ahLst/>
                <a:cxnLst/>
                <a:rect l="l" t="t" r="r" b="b"/>
                <a:pathLst>
                  <a:path w="1504374" h="400116">
                    <a:moveTo>
                      <a:pt x="69125" y="0"/>
                    </a:moveTo>
                    <a:lnTo>
                      <a:pt x="1435249" y="0"/>
                    </a:lnTo>
                    <a:cubicBezTo>
                      <a:pt x="1453582" y="0"/>
                      <a:pt x="1471164" y="7283"/>
                      <a:pt x="1484128" y="20246"/>
                    </a:cubicBezTo>
                    <a:cubicBezTo>
                      <a:pt x="1497091" y="33210"/>
                      <a:pt x="1504374" y="50792"/>
                      <a:pt x="1504374" y="69125"/>
                    </a:cubicBezTo>
                    <a:lnTo>
                      <a:pt x="1504374" y="330991"/>
                    </a:lnTo>
                    <a:cubicBezTo>
                      <a:pt x="1504374" y="349324"/>
                      <a:pt x="1497091" y="366907"/>
                      <a:pt x="1484128" y="379870"/>
                    </a:cubicBezTo>
                    <a:cubicBezTo>
                      <a:pt x="1471164" y="392834"/>
                      <a:pt x="1453582" y="400116"/>
                      <a:pt x="1435249" y="400116"/>
                    </a:cubicBezTo>
                    <a:lnTo>
                      <a:pt x="69125" y="400116"/>
                    </a:lnTo>
                    <a:cubicBezTo>
                      <a:pt x="50792" y="400116"/>
                      <a:pt x="33210" y="392834"/>
                      <a:pt x="20246" y="379870"/>
                    </a:cubicBezTo>
                    <a:cubicBezTo>
                      <a:pt x="7283" y="366907"/>
                      <a:pt x="0" y="349324"/>
                      <a:pt x="0" y="330991"/>
                    </a:cubicBezTo>
                    <a:lnTo>
                      <a:pt x="0" y="69125"/>
                    </a:lnTo>
                    <a:cubicBezTo>
                      <a:pt x="0" y="50792"/>
                      <a:pt x="7283" y="33210"/>
                      <a:pt x="20246" y="20246"/>
                    </a:cubicBezTo>
                    <a:cubicBezTo>
                      <a:pt x="33210" y="7283"/>
                      <a:pt x="50792" y="0"/>
                      <a:pt x="69125" y="0"/>
                    </a:cubicBez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504374" cy="4382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0" y="1356398"/>
              <a:ext cx="5703071" cy="16454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39"/>
                </a:lnSpc>
              </a:pPr>
              <a:r>
                <a:rPr lang="en-US" sz="70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TIMELINE</a:t>
              </a:r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5360555" y="3295952"/>
              <a:ext cx="7615894" cy="2025589"/>
              <a:chOff x="0" y="0"/>
              <a:chExt cx="1504374" cy="40011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04374" cy="400116"/>
              </a:xfrm>
              <a:custGeom>
                <a:avLst/>
                <a:gdLst/>
                <a:ahLst/>
                <a:cxnLst/>
                <a:rect l="l" t="t" r="r" b="b"/>
                <a:pathLst>
                  <a:path w="1504374" h="400116">
                    <a:moveTo>
                      <a:pt x="69125" y="0"/>
                    </a:moveTo>
                    <a:lnTo>
                      <a:pt x="1435249" y="0"/>
                    </a:lnTo>
                    <a:cubicBezTo>
                      <a:pt x="1453582" y="0"/>
                      <a:pt x="1471164" y="7283"/>
                      <a:pt x="1484128" y="20246"/>
                    </a:cubicBezTo>
                    <a:cubicBezTo>
                      <a:pt x="1497091" y="33210"/>
                      <a:pt x="1504374" y="50792"/>
                      <a:pt x="1504374" y="69125"/>
                    </a:cubicBezTo>
                    <a:lnTo>
                      <a:pt x="1504374" y="330991"/>
                    </a:lnTo>
                    <a:cubicBezTo>
                      <a:pt x="1504374" y="349324"/>
                      <a:pt x="1497091" y="366907"/>
                      <a:pt x="1484128" y="379870"/>
                    </a:cubicBezTo>
                    <a:cubicBezTo>
                      <a:pt x="1471164" y="392834"/>
                      <a:pt x="1453582" y="400116"/>
                      <a:pt x="1435249" y="400116"/>
                    </a:cubicBezTo>
                    <a:lnTo>
                      <a:pt x="69125" y="400116"/>
                    </a:lnTo>
                    <a:cubicBezTo>
                      <a:pt x="50792" y="400116"/>
                      <a:pt x="33210" y="392834"/>
                      <a:pt x="20246" y="379870"/>
                    </a:cubicBezTo>
                    <a:cubicBezTo>
                      <a:pt x="7283" y="366907"/>
                      <a:pt x="0" y="349324"/>
                      <a:pt x="0" y="330991"/>
                    </a:cubicBezTo>
                    <a:lnTo>
                      <a:pt x="0" y="69125"/>
                    </a:lnTo>
                    <a:cubicBezTo>
                      <a:pt x="0" y="50792"/>
                      <a:pt x="7283" y="33210"/>
                      <a:pt x="20246" y="20246"/>
                    </a:cubicBezTo>
                    <a:cubicBezTo>
                      <a:pt x="33210" y="7283"/>
                      <a:pt x="50792" y="0"/>
                      <a:pt x="69125" y="0"/>
                    </a:cubicBez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504374" cy="4382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5360555" y="6058141"/>
              <a:ext cx="7615894" cy="2025589"/>
              <a:chOff x="0" y="0"/>
              <a:chExt cx="1504374" cy="40011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504374" cy="400116"/>
              </a:xfrm>
              <a:custGeom>
                <a:avLst/>
                <a:gdLst/>
                <a:ahLst/>
                <a:cxnLst/>
                <a:rect l="l" t="t" r="r" b="b"/>
                <a:pathLst>
                  <a:path w="1504374" h="400116">
                    <a:moveTo>
                      <a:pt x="69125" y="0"/>
                    </a:moveTo>
                    <a:lnTo>
                      <a:pt x="1435249" y="0"/>
                    </a:lnTo>
                    <a:cubicBezTo>
                      <a:pt x="1453582" y="0"/>
                      <a:pt x="1471164" y="7283"/>
                      <a:pt x="1484128" y="20246"/>
                    </a:cubicBezTo>
                    <a:cubicBezTo>
                      <a:pt x="1497091" y="33210"/>
                      <a:pt x="1504374" y="50792"/>
                      <a:pt x="1504374" y="69125"/>
                    </a:cubicBezTo>
                    <a:lnTo>
                      <a:pt x="1504374" y="330991"/>
                    </a:lnTo>
                    <a:cubicBezTo>
                      <a:pt x="1504374" y="349324"/>
                      <a:pt x="1497091" y="366907"/>
                      <a:pt x="1484128" y="379870"/>
                    </a:cubicBezTo>
                    <a:cubicBezTo>
                      <a:pt x="1471164" y="392834"/>
                      <a:pt x="1453582" y="400116"/>
                      <a:pt x="1435249" y="400116"/>
                    </a:cubicBezTo>
                    <a:lnTo>
                      <a:pt x="69125" y="400116"/>
                    </a:lnTo>
                    <a:cubicBezTo>
                      <a:pt x="50792" y="400116"/>
                      <a:pt x="33210" y="392834"/>
                      <a:pt x="20246" y="379870"/>
                    </a:cubicBezTo>
                    <a:cubicBezTo>
                      <a:pt x="7283" y="366907"/>
                      <a:pt x="0" y="349324"/>
                      <a:pt x="0" y="330991"/>
                    </a:cubicBezTo>
                    <a:lnTo>
                      <a:pt x="0" y="69125"/>
                    </a:lnTo>
                    <a:cubicBezTo>
                      <a:pt x="0" y="50792"/>
                      <a:pt x="7283" y="33210"/>
                      <a:pt x="20246" y="20246"/>
                    </a:cubicBezTo>
                    <a:cubicBezTo>
                      <a:pt x="33210" y="7283"/>
                      <a:pt x="50792" y="0"/>
                      <a:pt x="69125" y="0"/>
                    </a:cubicBez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1504374" cy="4382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5360555" y="8820331"/>
              <a:ext cx="7615894" cy="2025589"/>
              <a:chOff x="0" y="0"/>
              <a:chExt cx="1504374" cy="400116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04374" cy="400116"/>
              </a:xfrm>
              <a:custGeom>
                <a:avLst/>
                <a:gdLst/>
                <a:ahLst/>
                <a:cxnLst/>
                <a:rect l="l" t="t" r="r" b="b"/>
                <a:pathLst>
                  <a:path w="1504374" h="400116">
                    <a:moveTo>
                      <a:pt x="69125" y="0"/>
                    </a:moveTo>
                    <a:lnTo>
                      <a:pt x="1435249" y="0"/>
                    </a:lnTo>
                    <a:cubicBezTo>
                      <a:pt x="1453582" y="0"/>
                      <a:pt x="1471164" y="7283"/>
                      <a:pt x="1484128" y="20246"/>
                    </a:cubicBezTo>
                    <a:cubicBezTo>
                      <a:pt x="1497091" y="33210"/>
                      <a:pt x="1504374" y="50792"/>
                      <a:pt x="1504374" y="69125"/>
                    </a:cubicBezTo>
                    <a:lnTo>
                      <a:pt x="1504374" y="330991"/>
                    </a:lnTo>
                    <a:cubicBezTo>
                      <a:pt x="1504374" y="349324"/>
                      <a:pt x="1497091" y="366907"/>
                      <a:pt x="1484128" y="379870"/>
                    </a:cubicBezTo>
                    <a:cubicBezTo>
                      <a:pt x="1471164" y="392834"/>
                      <a:pt x="1453582" y="400116"/>
                      <a:pt x="1435249" y="400116"/>
                    </a:cubicBezTo>
                    <a:lnTo>
                      <a:pt x="69125" y="400116"/>
                    </a:lnTo>
                    <a:cubicBezTo>
                      <a:pt x="50792" y="400116"/>
                      <a:pt x="33210" y="392834"/>
                      <a:pt x="20246" y="379870"/>
                    </a:cubicBezTo>
                    <a:cubicBezTo>
                      <a:pt x="7283" y="366907"/>
                      <a:pt x="0" y="349324"/>
                      <a:pt x="0" y="330991"/>
                    </a:cubicBezTo>
                    <a:lnTo>
                      <a:pt x="0" y="69125"/>
                    </a:lnTo>
                    <a:cubicBezTo>
                      <a:pt x="0" y="50792"/>
                      <a:pt x="7283" y="33210"/>
                      <a:pt x="20246" y="20246"/>
                    </a:cubicBezTo>
                    <a:cubicBezTo>
                      <a:pt x="33210" y="7283"/>
                      <a:pt x="50792" y="0"/>
                      <a:pt x="69125" y="0"/>
                    </a:cubicBez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1504374" cy="4382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5360555" y="11582520"/>
              <a:ext cx="7615894" cy="2025589"/>
              <a:chOff x="0" y="0"/>
              <a:chExt cx="1504374" cy="40011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504374" cy="400116"/>
              </a:xfrm>
              <a:custGeom>
                <a:avLst/>
                <a:gdLst/>
                <a:ahLst/>
                <a:cxnLst/>
                <a:rect l="l" t="t" r="r" b="b"/>
                <a:pathLst>
                  <a:path w="1504374" h="400116">
                    <a:moveTo>
                      <a:pt x="69125" y="0"/>
                    </a:moveTo>
                    <a:lnTo>
                      <a:pt x="1435249" y="0"/>
                    </a:lnTo>
                    <a:cubicBezTo>
                      <a:pt x="1453582" y="0"/>
                      <a:pt x="1471164" y="7283"/>
                      <a:pt x="1484128" y="20246"/>
                    </a:cubicBezTo>
                    <a:cubicBezTo>
                      <a:pt x="1497091" y="33210"/>
                      <a:pt x="1504374" y="50792"/>
                      <a:pt x="1504374" y="69125"/>
                    </a:cubicBezTo>
                    <a:lnTo>
                      <a:pt x="1504374" y="330991"/>
                    </a:lnTo>
                    <a:cubicBezTo>
                      <a:pt x="1504374" y="349324"/>
                      <a:pt x="1497091" y="366907"/>
                      <a:pt x="1484128" y="379870"/>
                    </a:cubicBezTo>
                    <a:cubicBezTo>
                      <a:pt x="1471164" y="392834"/>
                      <a:pt x="1453582" y="400116"/>
                      <a:pt x="1435249" y="400116"/>
                    </a:cubicBezTo>
                    <a:lnTo>
                      <a:pt x="69125" y="400116"/>
                    </a:lnTo>
                    <a:cubicBezTo>
                      <a:pt x="50792" y="400116"/>
                      <a:pt x="33210" y="392834"/>
                      <a:pt x="20246" y="379870"/>
                    </a:cubicBezTo>
                    <a:cubicBezTo>
                      <a:pt x="7283" y="366907"/>
                      <a:pt x="0" y="349324"/>
                      <a:pt x="0" y="330991"/>
                    </a:cubicBezTo>
                    <a:lnTo>
                      <a:pt x="0" y="69125"/>
                    </a:lnTo>
                    <a:cubicBezTo>
                      <a:pt x="0" y="50792"/>
                      <a:pt x="7283" y="33210"/>
                      <a:pt x="20246" y="20246"/>
                    </a:cubicBezTo>
                    <a:cubicBezTo>
                      <a:pt x="33210" y="7283"/>
                      <a:pt x="50792" y="0"/>
                      <a:pt x="69125" y="0"/>
                    </a:cubicBez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1504374" cy="4382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 rot="-5400000">
              <a:off x="11635351" y="3911217"/>
              <a:ext cx="4567844" cy="2077717"/>
            </a:xfrm>
            <a:custGeom>
              <a:avLst/>
              <a:gdLst/>
              <a:ahLst/>
              <a:cxnLst/>
              <a:rect l="l" t="t" r="r" b="b"/>
              <a:pathLst>
                <a:path w="4567844" h="2077717">
                  <a:moveTo>
                    <a:pt x="0" y="0"/>
                  </a:moveTo>
                  <a:lnTo>
                    <a:pt x="4567843" y="0"/>
                  </a:lnTo>
                  <a:lnTo>
                    <a:pt x="4567843" y="2077717"/>
                  </a:lnTo>
                  <a:lnTo>
                    <a:pt x="0" y="2077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98704" b="-272532"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1" name="Freeform 21"/>
            <p:cNvSpPr/>
            <p:nvPr/>
          </p:nvSpPr>
          <p:spPr>
            <a:xfrm rot="-5400000">
              <a:off x="11635351" y="6706305"/>
              <a:ext cx="4567844" cy="2077717"/>
            </a:xfrm>
            <a:custGeom>
              <a:avLst/>
              <a:gdLst/>
              <a:ahLst/>
              <a:cxnLst/>
              <a:rect l="l" t="t" r="r" b="b"/>
              <a:pathLst>
                <a:path w="4567844" h="2077717">
                  <a:moveTo>
                    <a:pt x="0" y="0"/>
                  </a:moveTo>
                  <a:lnTo>
                    <a:pt x="4567843" y="0"/>
                  </a:lnTo>
                  <a:lnTo>
                    <a:pt x="4567843" y="2077716"/>
                  </a:lnTo>
                  <a:lnTo>
                    <a:pt x="0" y="20777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98704" b="-272532"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2" name="Freeform 22"/>
            <p:cNvSpPr/>
            <p:nvPr/>
          </p:nvSpPr>
          <p:spPr>
            <a:xfrm rot="-5400000">
              <a:off x="11635351" y="9544694"/>
              <a:ext cx="4567844" cy="2077717"/>
            </a:xfrm>
            <a:custGeom>
              <a:avLst/>
              <a:gdLst/>
              <a:ahLst/>
              <a:cxnLst/>
              <a:rect l="l" t="t" r="r" b="b"/>
              <a:pathLst>
                <a:path w="4567844" h="2077717">
                  <a:moveTo>
                    <a:pt x="0" y="0"/>
                  </a:moveTo>
                  <a:lnTo>
                    <a:pt x="4567843" y="0"/>
                  </a:lnTo>
                  <a:lnTo>
                    <a:pt x="4567843" y="2077717"/>
                  </a:lnTo>
                  <a:lnTo>
                    <a:pt x="0" y="2077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98704" b="-272532"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11635351" y="12277448"/>
              <a:ext cx="4567844" cy="2077717"/>
            </a:xfrm>
            <a:custGeom>
              <a:avLst/>
              <a:gdLst/>
              <a:ahLst/>
              <a:cxnLst/>
              <a:rect l="l" t="t" r="r" b="b"/>
              <a:pathLst>
                <a:path w="4567844" h="2077717">
                  <a:moveTo>
                    <a:pt x="0" y="0"/>
                  </a:moveTo>
                  <a:lnTo>
                    <a:pt x="4567843" y="0"/>
                  </a:lnTo>
                  <a:lnTo>
                    <a:pt x="4567843" y="2077717"/>
                  </a:lnTo>
                  <a:lnTo>
                    <a:pt x="0" y="2077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298704" b="-272532"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5980606" y="1036029"/>
              <a:ext cx="6650502" cy="911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</a:pPr>
              <a:r>
                <a:rPr lang="en-US" sz="41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Pfizer partnership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845959" y="1010680"/>
              <a:ext cx="3716188" cy="962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LATE 2014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439559" y="3605184"/>
              <a:ext cx="4122588" cy="962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EARLY 2015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703071" y="6433820"/>
              <a:ext cx="6859076" cy="962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SECOND HALF 2015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801741" y="9294645"/>
              <a:ext cx="3760406" cy="962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2016-2017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0885144" y="12009905"/>
              <a:ext cx="1677003" cy="962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2017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8311747" y="3756325"/>
              <a:ext cx="1713508" cy="911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739"/>
                </a:lnSpc>
              </a:pPr>
              <a:r>
                <a:rPr lang="en-US" sz="4099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IPO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6320298" y="6614956"/>
              <a:ext cx="5971118" cy="911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</a:pPr>
              <a:r>
                <a:rPr lang="en-US" sz="41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Phase III results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6588502" y="9325228"/>
              <a:ext cx="5434710" cy="911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</a:pPr>
              <a:r>
                <a:rPr lang="en-US" sz="41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FDA approval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5727235" y="12139334"/>
              <a:ext cx="7157242" cy="911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</a:pPr>
              <a:r>
                <a:rPr lang="en-US" sz="41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Commercial launch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8867" y="381860"/>
            <a:ext cx="3610944" cy="3289242"/>
          </a:xfrm>
          <a:custGeom>
            <a:avLst/>
            <a:gdLst/>
            <a:ahLst/>
            <a:cxnLst/>
            <a:rect l="l" t="t" r="r" b="b"/>
            <a:pathLst>
              <a:path w="3610944" h="3289242">
                <a:moveTo>
                  <a:pt x="0" y="0"/>
                </a:moveTo>
                <a:lnTo>
                  <a:pt x="3610944" y="0"/>
                </a:lnTo>
                <a:lnTo>
                  <a:pt x="3610944" y="3289242"/>
                </a:lnTo>
                <a:lnTo>
                  <a:pt x="0" y="328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12628639" y="5654899"/>
            <a:ext cx="4278147" cy="4114800"/>
          </a:xfrm>
          <a:custGeom>
            <a:avLst/>
            <a:gdLst/>
            <a:ahLst/>
            <a:cxnLst/>
            <a:rect l="l" t="t" r="r" b="b"/>
            <a:pathLst>
              <a:path w="4278147" h="4114800">
                <a:moveTo>
                  <a:pt x="0" y="0"/>
                </a:moveTo>
                <a:lnTo>
                  <a:pt x="4278147" y="0"/>
                </a:lnTo>
                <a:lnTo>
                  <a:pt x="4278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4" name="Group 4"/>
          <p:cNvGrpSpPr/>
          <p:nvPr/>
        </p:nvGrpSpPr>
        <p:grpSpPr>
          <a:xfrm>
            <a:off x="1028700" y="3763963"/>
            <a:ext cx="16230600" cy="1543050"/>
            <a:chOff x="0" y="0"/>
            <a:chExt cx="4274726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74726" cy="406400"/>
            </a:xfrm>
            <a:custGeom>
              <a:avLst/>
              <a:gdLst/>
              <a:ahLst/>
              <a:cxnLst/>
              <a:rect l="l" t="t" r="r" b="b"/>
              <a:pathLst>
                <a:path w="4274726" h="406400">
                  <a:moveTo>
                    <a:pt x="4071526" y="0"/>
                  </a:moveTo>
                  <a:cubicBezTo>
                    <a:pt x="4183750" y="0"/>
                    <a:pt x="4274726" y="90976"/>
                    <a:pt x="4274726" y="203200"/>
                  </a:cubicBezTo>
                  <a:cubicBezTo>
                    <a:pt x="4274726" y="315424"/>
                    <a:pt x="4183750" y="406400"/>
                    <a:pt x="4071526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4274726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245486" y="3689351"/>
            <a:ext cx="16013814" cy="1454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 AND DISCUSSIONS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877060"/>
            <a:ext cx="3086100" cy="85998"/>
            <a:chOff x="0" y="0"/>
            <a:chExt cx="812800" cy="22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2650"/>
            </a:xfrm>
            <a:custGeom>
              <a:avLst/>
              <a:gdLst/>
              <a:ahLst/>
              <a:cxnLst/>
              <a:rect l="l" t="t" r="r" b="b"/>
              <a:pathLst>
                <a:path w="812800" h="22650">
                  <a:moveTo>
                    <a:pt x="0" y="0"/>
                  </a:moveTo>
                  <a:lnTo>
                    <a:pt x="812800" y="0"/>
                  </a:lnTo>
                  <a:lnTo>
                    <a:pt x="812800" y="22650"/>
                  </a:lnTo>
                  <a:lnTo>
                    <a:pt x="0" y="22650"/>
                  </a:ln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60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811869" y="245641"/>
            <a:ext cx="6892002" cy="2783309"/>
          </a:xfrm>
          <a:custGeom>
            <a:avLst/>
            <a:gdLst/>
            <a:ahLst/>
            <a:cxnLst/>
            <a:rect l="l" t="t" r="r" b="b"/>
            <a:pathLst>
              <a:path w="6892002" h="2783309">
                <a:moveTo>
                  <a:pt x="0" y="0"/>
                </a:moveTo>
                <a:lnTo>
                  <a:pt x="6892002" y="0"/>
                </a:lnTo>
                <a:lnTo>
                  <a:pt x="6892002" y="2783309"/>
                </a:lnTo>
                <a:lnTo>
                  <a:pt x="0" y="2783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2289" t="-70526" r="-26159" b="-6946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1028700" y="866775"/>
            <a:ext cx="7871734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WHO ARE WE?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63337" y="2478754"/>
            <a:ext cx="11147084" cy="1919733"/>
            <a:chOff x="0" y="0"/>
            <a:chExt cx="14862778" cy="2559644"/>
          </a:xfrm>
        </p:grpSpPr>
        <p:sp>
          <p:nvSpPr>
            <p:cNvPr id="8" name="TextBox 8"/>
            <p:cNvSpPr txBox="1"/>
            <p:nvPr/>
          </p:nvSpPr>
          <p:spPr>
            <a:xfrm>
              <a:off x="955578" y="1725889"/>
              <a:ext cx="11775798" cy="833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CHILDREN'S HOSPITAL OF PHILADELPHIA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55578" y="-104775"/>
              <a:ext cx="13907200" cy="833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GENE THERAPY PIONEER</a:t>
              </a:r>
            </a:p>
          </p:txBody>
        </p:sp>
        <p:sp>
          <p:nvSpPr>
            <p:cNvPr id="10" name="AutoShape 10"/>
            <p:cNvSpPr/>
            <p:nvPr/>
          </p:nvSpPr>
          <p:spPr>
            <a:xfrm flipV="1">
              <a:off x="0" y="343662"/>
              <a:ext cx="518370" cy="0"/>
            </a:xfrm>
            <a:prstGeom prst="line">
              <a:avLst/>
            </a:prstGeom>
            <a:ln w="177800" cap="flat">
              <a:solidFill>
                <a:srgbClr val="81BD57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AutoShape 11"/>
            <p:cNvSpPr/>
            <p:nvPr/>
          </p:nvSpPr>
          <p:spPr>
            <a:xfrm flipV="1">
              <a:off x="0" y="2195154"/>
              <a:ext cx="518370" cy="0"/>
            </a:xfrm>
            <a:prstGeom prst="line">
              <a:avLst/>
            </a:prstGeom>
            <a:ln w="177800" cap="flat">
              <a:solidFill>
                <a:srgbClr val="81BD57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980021" y="7701408"/>
            <a:ext cx="10430400" cy="65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CURRENT PROGRAMS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1263337" y="8063930"/>
            <a:ext cx="388778" cy="0"/>
          </a:xfrm>
          <a:prstGeom prst="line">
            <a:avLst/>
          </a:prstGeom>
          <a:ln w="133350" cap="flat">
            <a:solidFill>
              <a:srgbClr val="81BD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grpSp>
        <p:nvGrpSpPr>
          <p:cNvPr id="14" name="Group 14"/>
          <p:cNvGrpSpPr/>
          <p:nvPr/>
        </p:nvGrpSpPr>
        <p:grpSpPr>
          <a:xfrm>
            <a:off x="1263337" y="6365947"/>
            <a:ext cx="11147084" cy="921385"/>
            <a:chOff x="0" y="0"/>
            <a:chExt cx="14862778" cy="1228513"/>
          </a:xfrm>
        </p:grpSpPr>
        <p:sp>
          <p:nvSpPr>
            <p:cNvPr id="15" name="TextBox 15"/>
            <p:cNvSpPr txBox="1"/>
            <p:nvPr/>
          </p:nvSpPr>
          <p:spPr>
            <a:xfrm>
              <a:off x="955578" y="-104775"/>
              <a:ext cx="13907200" cy="833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OUR TEAM</a:t>
              </a:r>
            </a:p>
          </p:txBody>
        </p:sp>
        <p:sp>
          <p:nvSpPr>
            <p:cNvPr id="16" name="AutoShape 16"/>
            <p:cNvSpPr/>
            <p:nvPr/>
          </p:nvSpPr>
          <p:spPr>
            <a:xfrm flipV="1">
              <a:off x="0" y="343662"/>
              <a:ext cx="518370" cy="0"/>
            </a:xfrm>
            <a:prstGeom prst="line">
              <a:avLst/>
            </a:prstGeom>
            <a:ln w="177800" cap="flat">
              <a:solidFill>
                <a:srgbClr val="81BD57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55578" y="662305"/>
              <a:ext cx="10524669" cy="566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Over 120 years of combined experience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63337" y="4930212"/>
            <a:ext cx="9548532" cy="921385"/>
            <a:chOff x="0" y="0"/>
            <a:chExt cx="12731376" cy="1228513"/>
          </a:xfrm>
        </p:grpSpPr>
        <p:sp>
          <p:nvSpPr>
            <p:cNvPr id="19" name="TextBox 19"/>
            <p:cNvSpPr txBox="1"/>
            <p:nvPr/>
          </p:nvSpPr>
          <p:spPr>
            <a:xfrm>
              <a:off x="955578" y="-104775"/>
              <a:ext cx="11775798" cy="833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DOES GENE THERAPY DO?</a:t>
              </a:r>
            </a:p>
          </p:txBody>
        </p:sp>
        <p:sp>
          <p:nvSpPr>
            <p:cNvPr id="20" name="AutoShape 20"/>
            <p:cNvSpPr/>
            <p:nvPr/>
          </p:nvSpPr>
          <p:spPr>
            <a:xfrm flipV="1">
              <a:off x="0" y="364490"/>
              <a:ext cx="518370" cy="0"/>
            </a:xfrm>
            <a:prstGeom prst="line">
              <a:avLst/>
            </a:prstGeom>
            <a:ln w="177800" cap="flat">
              <a:solidFill>
                <a:srgbClr val="81BD57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55578" y="662305"/>
              <a:ext cx="10524669" cy="566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i="1">
                  <a:solidFill>
                    <a:srgbClr val="000000"/>
                  </a:solidFill>
                  <a:latin typeface="Poppins Italics"/>
                  <a:ea typeface="Poppins Italics"/>
                  <a:cs typeface="Poppins Italics"/>
                  <a:sym typeface="Poppins Italics"/>
                </a:rPr>
                <a:t>Actually fixing the problem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980021" y="8286243"/>
            <a:ext cx="7893502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RPE65 </a:t>
            </a:r>
            <a:r>
              <a:rPr lang="en-US" sz="2499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⟶  </a:t>
            </a:r>
            <a:r>
              <a:rPr lang="en-US" sz="2499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phase III</a:t>
            </a:r>
          </a:p>
          <a:p>
            <a:pPr algn="l">
              <a:lnSpc>
                <a:spcPts val="3499"/>
              </a:lnSpc>
            </a:pPr>
            <a:r>
              <a:rPr lang="en-US" sz="2499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Hemophilia B </a:t>
            </a:r>
            <a:r>
              <a:rPr lang="en-US" sz="2499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⟶ </a:t>
            </a:r>
            <a:r>
              <a:rPr lang="en-US" sz="2499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phase I/II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281446" y="2421604"/>
            <a:ext cx="369451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13814" y="362267"/>
            <a:ext cx="3860372" cy="1151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SOURCES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1818" y="1437958"/>
            <a:ext cx="17684363" cy="8337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916" lvl="1" indent="-269958" algn="l">
              <a:lnSpc>
                <a:spcPts val="3501"/>
              </a:lnSpc>
              <a:buAutoNum type="arabicPeriod"/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LogiPharma. Roche and Spark are Working Together to Boost Manufacturing Capacity [Internet]. LogiPharma EU. 2022 [cited 2026 Apr 13]. Available from: </a:t>
            </a:r>
            <a:r>
              <a:rPr lang="en-US" sz="25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2" tooltip="https://logipharmaeu.wbresearch.com/blog/roche-and-spark-are-working-together-to-boost-manufacturing-capacity"/>
              </a:rPr>
              <a:t>https://logipharmaeu.wbresearch.com/blog/roche-and-spark-are-working-together-to-boost-manufacturing-capacity</a:t>
            </a:r>
          </a:p>
          <a:p>
            <a:pPr marL="539916" lvl="1" indent="-269958" algn="l">
              <a:lnSpc>
                <a:spcPts val="3501"/>
              </a:lnSpc>
              <a:buAutoNum type="arabicPeriod"/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Sertkaya A, Wong HH, Jessup A, Beleche T. Key cost drivers of pharmaceutical clinical trials in the United States. Clin Trials. 2016;13(2):117-126. doi:10.1177/1740774515625964. PMID: 26908540</a:t>
            </a:r>
          </a:p>
          <a:p>
            <a:pPr marL="539916" lvl="1" indent="-269958" algn="l">
              <a:lnSpc>
                <a:spcPts val="3501"/>
              </a:lnSpc>
              <a:buAutoNum type="arabicPeriod"/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Guidehouse. Pre-commercial biotech: Critical steps to navigating R&amp;D to market [Internet]. Guidehouse Insights. 2024 Aug [cited 2026 Apr 13]. Available from: </a:t>
            </a:r>
            <a:r>
              <a:rPr lang="en-US" sz="25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3" tooltip="https://guidehouse.com/insights/healthcare/2024/pre-commercial-biotech-navigating-to-market"/>
              </a:rPr>
              <a:t>https://guidehouse.com/insights/healthcare/2024/pre-commercial-biotech-navigating-to-market</a:t>
            </a:r>
          </a:p>
          <a:p>
            <a:pPr marL="539916" lvl="1" indent="-269958" algn="l">
              <a:lnSpc>
                <a:spcPts val="3501"/>
              </a:lnSpc>
              <a:buAutoNum type="arabicPeriod"/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Nicholson S, Danzon PM, McCullough J. Biotech-pharmaceutical alliances as a signal of asset and firm quality. J Bus. 2005;78(4):1433-1464. Available from: </a:t>
            </a:r>
            <a:r>
              <a:rPr lang="en-US" sz="25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4" tooltip="https://pmc.ncbi.nlm.nih.gov/articles/PMC3564334/"/>
              </a:rPr>
              <a:t>https://pmc.ncbi.nlm.nih.gov/articles/PMC3564334/</a:t>
            </a: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marL="539916" lvl="1" indent="-269958" algn="l">
              <a:lnSpc>
                <a:spcPts val="3501"/>
              </a:lnSpc>
              <a:buAutoNum type="arabicPeriod"/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GlobalData. Global gene therapy deals sky-rocketed to nearly US$5bn in 2014 [Internet]. Manufacturing Chemist. 2015 Jun 26 [cited 2026 Apr 13]. Available from:</a:t>
            </a:r>
            <a:r>
              <a:rPr lang="en-US" sz="25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5" tooltip="https://www.manufacturingchemist.com/global-gene-therapy-deals-sky-rocketed-to-nearly-us-5bn-in-2014-109748"/>
              </a:rPr>
              <a:t>https://www.manufacturingchemist.com/global-gene-therapy-deals-sky-rocketed-to-nearly-us-5bn-in-2014-109748</a:t>
            </a:r>
          </a:p>
          <a:p>
            <a:pPr marL="539916" lvl="1" indent="-269958" algn="l">
              <a:lnSpc>
                <a:spcPts val="3501"/>
              </a:lnSpc>
              <a:buAutoNum type="arabicPeriod"/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Russell Reynolds Associates. Looking for Biotech CFOs in New Places [Internet]. Russell Reynolds Associates. 2019 Apr [cited 2026 Apr 13]. Available from: </a:t>
            </a:r>
            <a:r>
              <a:rPr lang="en-US" sz="25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6" tooltip="https://www.russellreynolds.com/en/insights/reports-surveys/looking-for-biotech-cfos-in-new-places"/>
              </a:rPr>
              <a:t>https://www.russellreynolds.com/en/insights/reports-surveys/looking-for-biotech-cfos-in-new-places</a:t>
            </a:r>
          </a:p>
          <a:p>
            <a:pPr algn="l">
              <a:lnSpc>
                <a:spcPts val="3501"/>
              </a:lnSpc>
            </a:pPr>
            <a:endParaRPr lang="en-US" sz="2500" u="sng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  <a:hlinkClick r:id="rId6" tooltip="https://www.russellreynolds.com/en/insights/reports-surveys/looking-for-biotech-cfos-in-new-places"/>
            </a:endParaRPr>
          </a:p>
          <a:p>
            <a:pPr algn="l">
              <a:lnSpc>
                <a:spcPts val="3501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other information is from the Spark Therapeutics: Pioneering Gene Therapy pdf file.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877060"/>
            <a:ext cx="3086100" cy="85998"/>
            <a:chOff x="0" y="0"/>
            <a:chExt cx="812800" cy="22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2650"/>
            </a:xfrm>
            <a:custGeom>
              <a:avLst/>
              <a:gdLst/>
              <a:ahLst/>
              <a:cxnLst/>
              <a:rect l="l" t="t" r="r" b="b"/>
              <a:pathLst>
                <a:path w="812800" h="22650">
                  <a:moveTo>
                    <a:pt x="0" y="0"/>
                  </a:moveTo>
                  <a:lnTo>
                    <a:pt x="812800" y="0"/>
                  </a:lnTo>
                  <a:lnTo>
                    <a:pt x="812800" y="22650"/>
                  </a:lnTo>
                  <a:lnTo>
                    <a:pt x="0" y="22650"/>
                  </a:ln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60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628019" y="2947074"/>
            <a:ext cx="9031961" cy="5249534"/>
            <a:chOff x="0" y="0"/>
            <a:chExt cx="2378788" cy="13825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78788" cy="1382593"/>
            </a:xfrm>
            <a:custGeom>
              <a:avLst/>
              <a:gdLst/>
              <a:ahLst/>
              <a:cxnLst/>
              <a:rect l="l" t="t" r="r" b="b"/>
              <a:pathLst>
                <a:path w="2378788" h="1382593">
                  <a:moveTo>
                    <a:pt x="43716" y="0"/>
                  </a:moveTo>
                  <a:lnTo>
                    <a:pt x="2335073" y="0"/>
                  </a:lnTo>
                  <a:cubicBezTo>
                    <a:pt x="2359216" y="0"/>
                    <a:pt x="2378788" y="19572"/>
                    <a:pt x="2378788" y="43716"/>
                  </a:cubicBezTo>
                  <a:lnTo>
                    <a:pt x="2378788" y="1338878"/>
                  </a:lnTo>
                  <a:cubicBezTo>
                    <a:pt x="2378788" y="1350472"/>
                    <a:pt x="2374182" y="1361591"/>
                    <a:pt x="2365984" y="1369789"/>
                  </a:cubicBezTo>
                  <a:cubicBezTo>
                    <a:pt x="2357786" y="1377987"/>
                    <a:pt x="2346667" y="1382593"/>
                    <a:pt x="2335073" y="1382593"/>
                  </a:cubicBezTo>
                  <a:lnTo>
                    <a:pt x="43716" y="1382593"/>
                  </a:lnTo>
                  <a:cubicBezTo>
                    <a:pt x="32122" y="1382593"/>
                    <a:pt x="21002" y="1377987"/>
                    <a:pt x="12804" y="1369789"/>
                  </a:cubicBezTo>
                  <a:cubicBezTo>
                    <a:pt x="4606" y="1361591"/>
                    <a:pt x="0" y="1350472"/>
                    <a:pt x="0" y="1338878"/>
                  </a:cubicBezTo>
                  <a:lnTo>
                    <a:pt x="0" y="43716"/>
                  </a:lnTo>
                  <a:cubicBezTo>
                    <a:pt x="0" y="32122"/>
                    <a:pt x="4606" y="21002"/>
                    <a:pt x="12804" y="12804"/>
                  </a:cubicBezTo>
                  <a:cubicBezTo>
                    <a:pt x="21002" y="4606"/>
                    <a:pt x="32122" y="0"/>
                    <a:pt x="43716" y="0"/>
                  </a:cubicBezTo>
                  <a:close/>
                </a:path>
              </a:pathLst>
            </a:custGeom>
            <a:solidFill>
              <a:srgbClr val="F7F7F6"/>
            </a:solidFill>
            <a:ln w="171450" cap="rnd">
              <a:solidFill>
                <a:srgbClr val="81BD57"/>
              </a:solidFill>
              <a:prstDash val="dash"/>
              <a:rou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378788" cy="1439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866775"/>
            <a:ext cx="12797467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WHERE DO WE STAND FINANCIALLY?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114004" y="3344578"/>
            <a:ext cx="4626860" cy="434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Cash on hand</a:t>
            </a: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r>
              <a:rPr lang="en-US" sz="35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Burn rate</a:t>
            </a: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r>
              <a:rPr lang="en-US" sz="35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Runway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36089" y="3227733"/>
            <a:ext cx="3811535" cy="496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1" dirty="0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$ 73 million</a:t>
            </a: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81BD5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81BD5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r>
              <a:rPr lang="en-US" sz="3500" b="1" dirty="0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$29 million/year</a:t>
            </a: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81BD5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81BD57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4900"/>
              </a:lnSpc>
            </a:pPr>
            <a:r>
              <a:rPr lang="en-US" sz="3500" b="1" dirty="0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~ 2.5 years</a:t>
            </a:r>
          </a:p>
          <a:p>
            <a:pPr algn="l">
              <a:lnSpc>
                <a:spcPts val="4900"/>
              </a:lnSpc>
            </a:pPr>
            <a:endParaRPr lang="en-US" sz="3500" b="1" dirty="0">
              <a:solidFill>
                <a:srgbClr val="81BD5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5332661" y="6259628"/>
            <a:ext cx="7622677" cy="47625"/>
            <a:chOff x="0" y="0"/>
            <a:chExt cx="2007619" cy="125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07619" cy="12543"/>
            </a:xfrm>
            <a:custGeom>
              <a:avLst/>
              <a:gdLst/>
              <a:ahLst/>
              <a:cxnLst/>
              <a:rect l="l" t="t" r="r" b="b"/>
              <a:pathLst>
                <a:path w="2007619" h="12543">
                  <a:moveTo>
                    <a:pt x="0" y="0"/>
                  </a:moveTo>
                  <a:lnTo>
                    <a:pt x="2007619" y="0"/>
                  </a:lnTo>
                  <a:lnTo>
                    <a:pt x="2007619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007619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877060"/>
            <a:ext cx="3086100" cy="85998"/>
            <a:chOff x="0" y="0"/>
            <a:chExt cx="812800" cy="22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2650"/>
            </a:xfrm>
            <a:custGeom>
              <a:avLst/>
              <a:gdLst/>
              <a:ahLst/>
              <a:cxnLst/>
              <a:rect l="l" t="t" r="r" b="b"/>
              <a:pathLst>
                <a:path w="812800" h="22650">
                  <a:moveTo>
                    <a:pt x="0" y="0"/>
                  </a:moveTo>
                  <a:lnTo>
                    <a:pt x="812800" y="0"/>
                  </a:lnTo>
                  <a:lnTo>
                    <a:pt x="812800" y="22650"/>
                  </a:lnTo>
                  <a:lnTo>
                    <a:pt x="0" y="22650"/>
                  </a:ln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60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72965" y="4515187"/>
            <a:ext cx="4514306" cy="406924"/>
          </a:xfrm>
          <a:custGeom>
            <a:avLst/>
            <a:gdLst/>
            <a:ahLst/>
            <a:cxnLst/>
            <a:rect l="l" t="t" r="r" b="b"/>
            <a:pathLst>
              <a:path w="4514306" h="406924">
                <a:moveTo>
                  <a:pt x="0" y="0"/>
                </a:moveTo>
                <a:lnTo>
                  <a:pt x="4514306" y="0"/>
                </a:lnTo>
                <a:lnTo>
                  <a:pt x="4514306" y="406924"/>
                </a:lnTo>
                <a:lnTo>
                  <a:pt x="0" y="4069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81427" b="-477585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6" name="Group 6"/>
          <p:cNvGrpSpPr/>
          <p:nvPr/>
        </p:nvGrpSpPr>
        <p:grpSpPr>
          <a:xfrm rot="-10800000">
            <a:off x="1028700" y="5090652"/>
            <a:ext cx="4503330" cy="3209363"/>
            <a:chOff x="0" y="0"/>
            <a:chExt cx="796886" cy="5679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96886" cy="564003"/>
            </a:xfrm>
            <a:custGeom>
              <a:avLst/>
              <a:gdLst/>
              <a:ahLst/>
              <a:cxnLst/>
              <a:rect l="l" t="t" r="r" b="b"/>
              <a:pathLst>
                <a:path w="796886" h="564003">
                  <a:moveTo>
                    <a:pt x="0" y="15419"/>
                  </a:moveTo>
                  <a:lnTo>
                    <a:pt x="0" y="336593"/>
                  </a:lnTo>
                  <a:cubicBezTo>
                    <a:pt x="0" y="346094"/>
                    <a:pt x="5203" y="354831"/>
                    <a:pt x="13556" y="359358"/>
                  </a:cubicBezTo>
                  <a:lnTo>
                    <a:pt x="384886" y="560566"/>
                  </a:lnTo>
                  <a:cubicBezTo>
                    <a:pt x="393343" y="565149"/>
                    <a:pt x="403542" y="565149"/>
                    <a:pt x="411999" y="560566"/>
                  </a:cubicBezTo>
                  <a:lnTo>
                    <a:pt x="783329" y="359358"/>
                  </a:lnTo>
                  <a:cubicBezTo>
                    <a:pt x="791682" y="354831"/>
                    <a:pt x="796886" y="346094"/>
                    <a:pt x="796886" y="336593"/>
                  </a:cubicBezTo>
                  <a:lnTo>
                    <a:pt x="796886" y="15419"/>
                  </a:lnTo>
                  <a:cubicBezTo>
                    <a:pt x="796886" y="11329"/>
                    <a:pt x="795261" y="7408"/>
                    <a:pt x="792370" y="4516"/>
                  </a:cubicBezTo>
                  <a:cubicBezTo>
                    <a:pt x="789478" y="1624"/>
                    <a:pt x="785556" y="0"/>
                    <a:pt x="781467" y="0"/>
                  </a:cubicBezTo>
                  <a:lnTo>
                    <a:pt x="15419" y="0"/>
                  </a:lnTo>
                  <a:cubicBezTo>
                    <a:pt x="11329" y="0"/>
                    <a:pt x="7408" y="1624"/>
                    <a:pt x="4516" y="4516"/>
                  </a:cubicBezTo>
                  <a:cubicBezTo>
                    <a:pt x="1624" y="7408"/>
                    <a:pt x="0" y="11329"/>
                    <a:pt x="0" y="15419"/>
                  </a:cubicBezTo>
                  <a:close/>
                </a:path>
              </a:pathLst>
            </a:custGeom>
            <a:solidFill>
              <a:srgbClr val="F7F7F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700"/>
              <a:ext cx="796886" cy="3520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866775"/>
            <a:ext cx="9293739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 COSTS AHEAD OF US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1864" y="3708865"/>
            <a:ext cx="3817002" cy="76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b="1">
                <a:solidFill>
                  <a:srgbClr val="F7F7F6"/>
                </a:solidFill>
                <a:latin typeface="Poppins Bold"/>
                <a:ea typeface="Poppins Bold"/>
                <a:cs typeface="Poppins Bold"/>
                <a:sym typeface="Poppins Bold"/>
              </a:rPr>
              <a:t>Phase III trial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37006" y="2946865"/>
            <a:ext cx="4213987" cy="1529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b="1">
                <a:solidFill>
                  <a:srgbClr val="F7F7F6"/>
                </a:solidFill>
                <a:latin typeface="Poppins Bold"/>
                <a:ea typeface="Poppins Bold"/>
                <a:cs typeface="Poppins Bold"/>
                <a:sym typeface="Poppins Bold"/>
              </a:rPr>
              <a:t>Commerical infrastructure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3994" y="6125421"/>
            <a:ext cx="4318036" cy="201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81BD57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$11-53 million</a:t>
            </a:r>
          </a:p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Gene trials are complex</a:t>
            </a:r>
          </a:p>
        </p:txBody>
      </p:sp>
      <p:sp>
        <p:nvSpPr>
          <p:cNvPr id="13" name="Freeform 13"/>
          <p:cNvSpPr/>
          <p:nvPr/>
        </p:nvSpPr>
        <p:spPr>
          <a:xfrm>
            <a:off x="559231" y="4515187"/>
            <a:ext cx="2692559" cy="423898"/>
          </a:xfrm>
          <a:custGeom>
            <a:avLst/>
            <a:gdLst/>
            <a:ahLst/>
            <a:cxnLst/>
            <a:rect l="l" t="t" r="r" b="b"/>
            <a:pathLst>
              <a:path w="2692559" h="423898">
                <a:moveTo>
                  <a:pt x="0" y="0"/>
                </a:moveTo>
                <a:lnTo>
                  <a:pt x="2692559" y="0"/>
                </a:lnTo>
                <a:lnTo>
                  <a:pt x="2692559" y="423898"/>
                </a:lnTo>
                <a:lnTo>
                  <a:pt x="0" y="4238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7658" r="-304178" b="-45445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Freeform 14"/>
          <p:cNvSpPr/>
          <p:nvPr/>
        </p:nvSpPr>
        <p:spPr>
          <a:xfrm>
            <a:off x="7443713" y="4515187"/>
            <a:ext cx="4514306" cy="406924"/>
          </a:xfrm>
          <a:custGeom>
            <a:avLst/>
            <a:gdLst/>
            <a:ahLst/>
            <a:cxnLst/>
            <a:rect l="l" t="t" r="r" b="b"/>
            <a:pathLst>
              <a:path w="4514306" h="406924">
                <a:moveTo>
                  <a:pt x="0" y="0"/>
                </a:moveTo>
                <a:lnTo>
                  <a:pt x="4514307" y="0"/>
                </a:lnTo>
                <a:lnTo>
                  <a:pt x="4514307" y="406924"/>
                </a:lnTo>
                <a:lnTo>
                  <a:pt x="0" y="4069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81427" b="-477585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5" name="Group 15"/>
          <p:cNvGrpSpPr/>
          <p:nvPr/>
        </p:nvGrpSpPr>
        <p:grpSpPr>
          <a:xfrm rot="-10800000">
            <a:off x="6595634" y="5143500"/>
            <a:ext cx="5096731" cy="3675443"/>
            <a:chOff x="0" y="0"/>
            <a:chExt cx="901891" cy="65038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01891" cy="647294"/>
            </a:xfrm>
            <a:custGeom>
              <a:avLst/>
              <a:gdLst/>
              <a:ahLst/>
              <a:cxnLst/>
              <a:rect l="l" t="t" r="r" b="b"/>
              <a:pathLst>
                <a:path w="901891" h="647294">
                  <a:moveTo>
                    <a:pt x="0" y="13624"/>
                  </a:moveTo>
                  <a:lnTo>
                    <a:pt x="0" y="420863"/>
                  </a:lnTo>
                  <a:cubicBezTo>
                    <a:pt x="0" y="429189"/>
                    <a:pt x="4779" y="436775"/>
                    <a:pt x="12288" y="440370"/>
                  </a:cubicBezTo>
                  <a:lnTo>
                    <a:pt x="438658" y="644504"/>
                  </a:lnTo>
                  <a:cubicBezTo>
                    <a:pt x="446427" y="648224"/>
                    <a:pt x="455464" y="648224"/>
                    <a:pt x="463233" y="644504"/>
                  </a:cubicBezTo>
                  <a:lnTo>
                    <a:pt x="889603" y="440370"/>
                  </a:lnTo>
                  <a:cubicBezTo>
                    <a:pt x="897112" y="436775"/>
                    <a:pt x="901891" y="429189"/>
                    <a:pt x="901891" y="420863"/>
                  </a:cubicBezTo>
                  <a:lnTo>
                    <a:pt x="901891" y="13624"/>
                  </a:lnTo>
                  <a:cubicBezTo>
                    <a:pt x="901891" y="6099"/>
                    <a:pt x="895791" y="0"/>
                    <a:pt x="888267" y="0"/>
                  </a:cubicBezTo>
                  <a:lnTo>
                    <a:pt x="13624" y="0"/>
                  </a:lnTo>
                  <a:cubicBezTo>
                    <a:pt x="6099" y="0"/>
                    <a:pt x="0" y="6099"/>
                    <a:pt x="0" y="13624"/>
                  </a:cubicBezTo>
                  <a:close/>
                </a:path>
              </a:pathLst>
            </a:custGeom>
            <a:solidFill>
              <a:srgbClr val="F7F7F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2700"/>
              <a:ext cx="901891" cy="434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657361" y="6005885"/>
            <a:ext cx="4973277" cy="2684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81BD57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$ ?</a:t>
            </a:r>
          </a:p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Sales team, marketing team, distribution network</a:t>
            </a:r>
          </a:p>
        </p:txBody>
      </p:sp>
      <p:sp>
        <p:nvSpPr>
          <p:cNvPr id="19" name="Freeform 19"/>
          <p:cNvSpPr/>
          <p:nvPr/>
        </p:nvSpPr>
        <p:spPr>
          <a:xfrm>
            <a:off x="6329980" y="4515187"/>
            <a:ext cx="2692559" cy="423898"/>
          </a:xfrm>
          <a:custGeom>
            <a:avLst/>
            <a:gdLst/>
            <a:ahLst/>
            <a:cxnLst/>
            <a:rect l="l" t="t" r="r" b="b"/>
            <a:pathLst>
              <a:path w="2692559" h="423898">
                <a:moveTo>
                  <a:pt x="0" y="0"/>
                </a:moveTo>
                <a:lnTo>
                  <a:pt x="2692559" y="0"/>
                </a:lnTo>
                <a:lnTo>
                  <a:pt x="2692559" y="423898"/>
                </a:lnTo>
                <a:lnTo>
                  <a:pt x="0" y="4238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7658" r="-304178" b="-45445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0" name="Freeform 20"/>
          <p:cNvSpPr/>
          <p:nvPr/>
        </p:nvSpPr>
        <p:spPr>
          <a:xfrm>
            <a:off x="4983701" y="4515187"/>
            <a:ext cx="2692559" cy="423898"/>
          </a:xfrm>
          <a:custGeom>
            <a:avLst/>
            <a:gdLst/>
            <a:ahLst/>
            <a:cxnLst/>
            <a:rect l="l" t="t" r="r" b="b"/>
            <a:pathLst>
              <a:path w="2692559" h="423898">
                <a:moveTo>
                  <a:pt x="0" y="0"/>
                </a:moveTo>
                <a:lnTo>
                  <a:pt x="2692558" y="0"/>
                </a:lnTo>
                <a:lnTo>
                  <a:pt x="2692558" y="423898"/>
                </a:lnTo>
                <a:lnTo>
                  <a:pt x="0" y="4238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7658" r="-304178" b="-45445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1" name="TextBox 21"/>
          <p:cNvSpPr txBox="1"/>
          <p:nvPr/>
        </p:nvSpPr>
        <p:spPr>
          <a:xfrm>
            <a:off x="12833465" y="2946865"/>
            <a:ext cx="4400485" cy="1529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b="1">
                <a:solidFill>
                  <a:srgbClr val="F7F7F6"/>
                </a:solidFill>
                <a:latin typeface="Poppins Bold"/>
                <a:ea typeface="Poppins Bold"/>
                <a:cs typeface="Poppins Bold"/>
                <a:sym typeface="Poppins Bold"/>
              </a:rPr>
              <a:t>Scale up manufacturing</a:t>
            </a:r>
          </a:p>
        </p:txBody>
      </p:sp>
      <p:sp>
        <p:nvSpPr>
          <p:cNvPr id="22" name="Freeform 22"/>
          <p:cNvSpPr/>
          <p:nvPr/>
        </p:nvSpPr>
        <p:spPr>
          <a:xfrm>
            <a:off x="13445357" y="4515187"/>
            <a:ext cx="4514306" cy="406924"/>
          </a:xfrm>
          <a:custGeom>
            <a:avLst/>
            <a:gdLst/>
            <a:ahLst/>
            <a:cxnLst/>
            <a:rect l="l" t="t" r="r" b="b"/>
            <a:pathLst>
              <a:path w="4514306" h="406924">
                <a:moveTo>
                  <a:pt x="0" y="0"/>
                </a:moveTo>
                <a:lnTo>
                  <a:pt x="4514307" y="0"/>
                </a:lnTo>
                <a:lnTo>
                  <a:pt x="4514307" y="406924"/>
                </a:lnTo>
                <a:lnTo>
                  <a:pt x="0" y="4069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81427" b="-477585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23" name="Group 23"/>
          <p:cNvGrpSpPr/>
          <p:nvPr/>
        </p:nvGrpSpPr>
        <p:grpSpPr>
          <a:xfrm rot="-10800000">
            <a:off x="12801093" y="5090652"/>
            <a:ext cx="4503330" cy="3209363"/>
            <a:chOff x="0" y="0"/>
            <a:chExt cx="796886" cy="56791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96886" cy="564003"/>
            </a:xfrm>
            <a:custGeom>
              <a:avLst/>
              <a:gdLst/>
              <a:ahLst/>
              <a:cxnLst/>
              <a:rect l="l" t="t" r="r" b="b"/>
              <a:pathLst>
                <a:path w="796886" h="564003">
                  <a:moveTo>
                    <a:pt x="0" y="15419"/>
                  </a:moveTo>
                  <a:lnTo>
                    <a:pt x="0" y="336593"/>
                  </a:lnTo>
                  <a:cubicBezTo>
                    <a:pt x="0" y="346094"/>
                    <a:pt x="5203" y="354831"/>
                    <a:pt x="13556" y="359358"/>
                  </a:cubicBezTo>
                  <a:lnTo>
                    <a:pt x="384886" y="560566"/>
                  </a:lnTo>
                  <a:cubicBezTo>
                    <a:pt x="393343" y="565149"/>
                    <a:pt x="403542" y="565149"/>
                    <a:pt x="411999" y="560566"/>
                  </a:cubicBezTo>
                  <a:lnTo>
                    <a:pt x="783329" y="359358"/>
                  </a:lnTo>
                  <a:cubicBezTo>
                    <a:pt x="791682" y="354831"/>
                    <a:pt x="796886" y="346094"/>
                    <a:pt x="796886" y="336593"/>
                  </a:cubicBezTo>
                  <a:lnTo>
                    <a:pt x="796886" y="15419"/>
                  </a:lnTo>
                  <a:cubicBezTo>
                    <a:pt x="796886" y="11329"/>
                    <a:pt x="795261" y="7408"/>
                    <a:pt x="792370" y="4516"/>
                  </a:cubicBezTo>
                  <a:cubicBezTo>
                    <a:pt x="789478" y="1624"/>
                    <a:pt x="785556" y="0"/>
                    <a:pt x="781467" y="0"/>
                  </a:cubicBezTo>
                  <a:lnTo>
                    <a:pt x="15419" y="0"/>
                  </a:lnTo>
                  <a:cubicBezTo>
                    <a:pt x="11329" y="0"/>
                    <a:pt x="7408" y="1624"/>
                    <a:pt x="4516" y="4516"/>
                  </a:cubicBezTo>
                  <a:cubicBezTo>
                    <a:pt x="1624" y="7408"/>
                    <a:pt x="0" y="11329"/>
                    <a:pt x="0" y="15419"/>
                  </a:cubicBezTo>
                  <a:close/>
                </a:path>
              </a:pathLst>
            </a:custGeom>
            <a:solidFill>
              <a:srgbClr val="F7F7F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2700"/>
              <a:ext cx="796886" cy="3520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941264" y="6060320"/>
            <a:ext cx="4318036" cy="2018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 dirty="0">
                <a:solidFill>
                  <a:srgbClr val="81BD57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$ ?</a:t>
            </a:r>
          </a:p>
          <a:p>
            <a:pPr algn="ctr">
              <a:lnSpc>
                <a:spcPts val="5319"/>
              </a:lnSpc>
            </a:pPr>
            <a:r>
              <a:rPr lang="en-US" sz="3799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small </a:t>
            </a:r>
            <a:r>
              <a:rPr lang="en-US" sz="37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⟶ </a:t>
            </a:r>
            <a:r>
              <a:rPr lang="en-US" sz="3799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large quantities</a:t>
            </a:r>
          </a:p>
        </p:txBody>
      </p:sp>
      <p:sp>
        <p:nvSpPr>
          <p:cNvPr id="27" name="Freeform 27"/>
          <p:cNvSpPr/>
          <p:nvPr/>
        </p:nvSpPr>
        <p:spPr>
          <a:xfrm>
            <a:off x="12331624" y="4515187"/>
            <a:ext cx="2692559" cy="423898"/>
          </a:xfrm>
          <a:custGeom>
            <a:avLst/>
            <a:gdLst/>
            <a:ahLst/>
            <a:cxnLst/>
            <a:rect l="l" t="t" r="r" b="b"/>
            <a:pathLst>
              <a:path w="2692559" h="423898">
                <a:moveTo>
                  <a:pt x="0" y="0"/>
                </a:moveTo>
                <a:lnTo>
                  <a:pt x="2692559" y="0"/>
                </a:lnTo>
                <a:lnTo>
                  <a:pt x="2692559" y="423898"/>
                </a:lnTo>
                <a:lnTo>
                  <a:pt x="0" y="4238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7658" r="-304178" b="-45445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8" name="Freeform 28"/>
          <p:cNvSpPr/>
          <p:nvPr/>
        </p:nvSpPr>
        <p:spPr>
          <a:xfrm>
            <a:off x="10985345" y="4515187"/>
            <a:ext cx="2692559" cy="423898"/>
          </a:xfrm>
          <a:custGeom>
            <a:avLst/>
            <a:gdLst/>
            <a:ahLst/>
            <a:cxnLst/>
            <a:rect l="l" t="t" r="r" b="b"/>
            <a:pathLst>
              <a:path w="2692559" h="423898">
                <a:moveTo>
                  <a:pt x="0" y="0"/>
                </a:moveTo>
                <a:lnTo>
                  <a:pt x="2692558" y="0"/>
                </a:lnTo>
                <a:lnTo>
                  <a:pt x="2692558" y="423898"/>
                </a:lnTo>
                <a:lnTo>
                  <a:pt x="0" y="4238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7658" r="-304178" b="-45445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29" name="TextBox 29"/>
          <p:cNvSpPr txBox="1"/>
          <p:nvPr/>
        </p:nvSpPr>
        <p:spPr>
          <a:xfrm>
            <a:off x="4947086" y="6136225"/>
            <a:ext cx="483559" cy="322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(2)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877060"/>
            <a:ext cx="3086100" cy="85998"/>
            <a:chOff x="0" y="0"/>
            <a:chExt cx="812800" cy="22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2650"/>
            </a:xfrm>
            <a:custGeom>
              <a:avLst/>
              <a:gdLst/>
              <a:ahLst/>
              <a:cxnLst/>
              <a:rect l="l" t="t" r="r" b="b"/>
              <a:pathLst>
                <a:path w="812800" h="22650">
                  <a:moveTo>
                    <a:pt x="0" y="0"/>
                  </a:moveTo>
                  <a:lnTo>
                    <a:pt x="812800" y="0"/>
                  </a:lnTo>
                  <a:lnTo>
                    <a:pt x="812800" y="22650"/>
                  </a:lnTo>
                  <a:lnTo>
                    <a:pt x="0" y="22650"/>
                  </a:ln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60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65041" y="866775"/>
            <a:ext cx="3813417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 MATH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703489" y="1877060"/>
            <a:ext cx="7833182" cy="3995992"/>
            <a:chOff x="0" y="0"/>
            <a:chExt cx="10444243" cy="5327990"/>
          </a:xfrm>
        </p:grpSpPr>
        <p:sp>
          <p:nvSpPr>
            <p:cNvPr id="7" name="AutoShape 7"/>
            <p:cNvSpPr/>
            <p:nvPr/>
          </p:nvSpPr>
          <p:spPr>
            <a:xfrm>
              <a:off x="574592" y="2323149"/>
              <a:ext cx="831220" cy="0"/>
            </a:xfrm>
            <a:prstGeom prst="line">
              <a:avLst/>
            </a:prstGeom>
            <a:ln w="177800" cap="flat">
              <a:solidFill>
                <a:srgbClr val="FF313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  <p:grpSp>
          <p:nvGrpSpPr>
            <p:cNvPr id="8" name="Group 8"/>
            <p:cNvGrpSpPr/>
            <p:nvPr/>
          </p:nvGrpSpPr>
          <p:grpSpPr>
            <a:xfrm>
              <a:off x="1843019" y="0"/>
              <a:ext cx="8029290" cy="1548766"/>
              <a:chOff x="0" y="0"/>
              <a:chExt cx="1586033" cy="3059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86033" cy="305929"/>
              </a:xfrm>
              <a:custGeom>
                <a:avLst/>
                <a:gdLst/>
                <a:ahLst/>
                <a:cxnLst/>
                <a:rect l="l" t="t" r="r" b="b"/>
                <a:pathLst>
                  <a:path w="1586033" h="305929">
                    <a:moveTo>
                      <a:pt x="0" y="0"/>
                    </a:moveTo>
                    <a:lnTo>
                      <a:pt x="1586033" y="0"/>
                    </a:lnTo>
                    <a:lnTo>
                      <a:pt x="1586033" y="305929"/>
                    </a:lnTo>
                    <a:lnTo>
                      <a:pt x="0" y="305929"/>
                    </a:ln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1586033" cy="3440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843019" y="1548766"/>
              <a:ext cx="8029290" cy="1548766"/>
              <a:chOff x="0" y="0"/>
              <a:chExt cx="1586033" cy="305929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586033" cy="305929"/>
              </a:xfrm>
              <a:custGeom>
                <a:avLst/>
                <a:gdLst/>
                <a:ahLst/>
                <a:cxnLst/>
                <a:rect l="l" t="t" r="r" b="b"/>
                <a:pathLst>
                  <a:path w="1586033" h="305929">
                    <a:moveTo>
                      <a:pt x="0" y="0"/>
                    </a:moveTo>
                    <a:lnTo>
                      <a:pt x="1586033" y="0"/>
                    </a:lnTo>
                    <a:lnTo>
                      <a:pt x="1586033" y="305929"/>
                    </a:lnTo>
                    <a:lnTo>
                      <a:pt x="0" y="305929"/>
                    </a:lnTo>
                    <a:close/>
                  </a:path>
                </a:pathLst>
              </a:custGeom>
              <a:solidFill>
                <a:srgbClr val="FF3131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1586033" cy="3440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74592" y="309945"/>
              <a:ext cx="928875" cy="928875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58800" y="0"/>
                    </a:moveTo>
                    <a:lnTo>
                      <a:pt x="254000" y="0"/>
                    </a:lnTo>
                    <a:lnTo>
                      <a:pt x="254000" y="254000"/>
                    </a:lnTo>
                    <a:lnTo>
                      <a:pt x="0" y="254000"/>
                    </a:lnTo>
                    <a:lnTo>
                      <a:pt x="0" y="558800"/>
                    </a:lnTo>
                    <a:lnTo>
                      <a:pt x="254000" y="558800"/>
                    </a:lnTo>
                    <a:lnTo>
                      <a:pt x="254000" y="812800"/>
                    </a:lnTo>
                    <a:lnTo>
                      <a:pt x="558800" y="812800"/>
                    </a:lnTo>
                    <a:lnTo>
                      <a:pt x="558800" y="558800"/>
                    </a:lnTo>
                    <a:lnTo>
                      <a:pt x="812800" y="558800"/>
                    </a:lnTo>
                    <a:lnTo>
                      <a:pt x="812800" y="254000"/>
                    </a:lnTo>
                    <a:lnTo>
                      <a:pt x="558800" y="254000"/>
                    </a:lnTo>
                    <a:lnTo>
                      <a:pt x="558800" y="0"/>
                    </a:lnTo>
                    <a:close/>
                  </a:path>
                </a:pathLst>
              </a:custGeom>
              <a:solidFill>
                <a:srgbClr val="81BD57"/>
              </a:solidFill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190500" y="152400"/>
                <a:ext cx="431800" cy="469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843019" y="3626824"/>
              <a:ext cx="8029290" cy="1548766"/>
              <a:chOff x="0" y="0"/>
              <a:chExt cx="1586033" cy="30592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586033" cy="305929"/>
              </a:xfrm>
              <a:custGeom>
                <a:avLst/>
                <a:gdLst/>
                <a:ahLst/>
                <a:cxnLst/>
                <a:rect l="l" t="t" r="r" b="b"/>
                <a:pathLst>
                  <a:path w="1586033" h="305929">
                    <a:moveTo>
                      <a:pt x="0" y="0"/>
                    </a:moveTo>
                    <a:lnTo>
                      <a:pt x="1586033" y="0"/>
                    </a:lnTo>
                    <a:lnTo>
                      <a:pt x="1586033" y="305929"/>
                    </a:lnTo>
                    <a:lnTo>
                      <a:pt x="0" y="305929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81BD5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1586033" cy="3440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77"/>
                  </a:lnSpc>
                </a:pPr>
                <a:endParaRPr/>
              </a:p>
            </p:txBody>
          </p:sp>
        </p:grpSp>
        <p:sp>
          <p:nvSpPr>
            <p:cNvPr id="20" name="AutoShape 20"/>
            <p:cNvSpPr/>
            <p:nvPr/>
          </p:nvSpPr>
          <p:spPr>
            <a:xfrm>
              <a:off x="990202" y="3344851"/>
              <a:ext cx="9454019" cy="6863"/>
            </a:xfrm>
            <a:prstGeom prst="line">
              <a:avLst/>
            </a:prstGeom>
            <a:ln w="635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3249932"/>
              <a:ext cx="2078058" cy="2078058"/>
            </a:xfrm>
            <a:custGeom>
              <a:avLst/>
              <a:gdLst/>
              <a:ahLst/>
              <a:cxnLst/>
              <a:rect l="l" t="t" r="r" b="b"/>
              <a:pathLst>
                <a:path w="2078058" h="2078058">
                  <a:moveTo>
                    <a:pt x="0" y="0"/>
                  </a:moveTo>
                  <a:lnTo>
                    <a:pt x="2078058" y="0"/>
                  </a:lnTo>
                  <a:lnTo>
                    <a:pt x="2078058" y="2078058"/>
                  </a:lnTo>
                  <a:lnTo>
                    <a:pt x="0" y="207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819612" y="195645"/>
              <a:ext cx="4076104" cy="962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79"/>
                </a:lnSpc>
              </a:pPr>
              <a:r>
                <a:rPr lang="en-US" sz="41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$73 MILLION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883565" y="1784669"/>
              <a:ext cx="5948198" cy="962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79"/>
                </a:lnSpc>
              </a:pPr>
              <a:r>
                <a:rPr lang="en-US" sz="41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$30 - 50 MILLION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883565" y="3840664"/>
              <a:ext cx="5948198" cy="962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79"/>
                </a:lnSpc>
              </a:pPr>
              <a:r>
                <a:rPr lang="en-US" sz="41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$20 - 40 MILLION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472610" y="7173094"/>
            <a:ext cx="2807704" cy="65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SALES TEAM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280314" y="7968615"/>
            <a:ext cx="3602434" cy="1289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MARKETING ORGANIZATION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756921" y="7968615"/>
            <a:ext cx="4456034" cy="1289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COMMERCIAL MANUFACTURING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631922" y="7252335"/>
            <a:ext cx="3602434" cy="1289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CURRENT EXPENSES</a:t>
            </a:r>
          </a:p>
        </p:txBody>
      </p:sp>
      <p:sp>
        <p:nvSpPr>
          <p:cNvPr id="29" name="AutoShape 29"/>
          <p:cNvSpPr/>
          <p:nvPr/>
        </p:nvSpPr>
        <p:spPr>
          <a:xfrm flipH="1">
            <a:off x="2935331" y="5755315"/>
            <a:ext cx="6208669" cy="1316514"/>
          </a:xfrm>
          <a:prstGeom prst="line">
            <a:avLst/>
          </a:prstGeom>
          <a:ln w="8572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nl-NL"/>
          </a:p>
        </p:txBody>
      </p:sp>
      <p:sp>
        <p:nvSpPr>
          <p:cNvPr id="30" name="AutoShape 30"/>
          <p:cNvSpPr/>
          <p:nvPr/>
        </p:nvSpPr>
        <p:spPr>
          <a:xfrm flipH="1">
            <a:off x="6140400" y="5820424"/>
            <a:ext cx="2968266" cy="2076359"/>
          </a:xfrm>
          <a:prstGeom prst="line">
            <a:avLst/>
          </a:prstGeom>
          <a:ln w="8572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nl-NL"/>
          </a:p>
        </p:txBody>
      </p:sp>
      <p:sp>
        <p:nvSpPr>
          <p:cNvPr id="31" name="AutoShape 31"/>
          <p:cNvSpPr/>
          <p:nvPr/>
        </p:nvSpPr>
        <p:spPr>
          <a:xfrm>
            <a:off x="9144001" y="5820424"/>
            <a:ext cx="1693766" cy="2076359"/>
          </a:xfrm>
          <a:prstGeom prst="line">
            <a:avLst/>
          </a:prstGeom>
          <a:ln w="8572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nl-NL"/>
          </a:p>
        </p:txBody>
      </p:sp>
      <p:sp>
        <p:nvSpPr>
          <p:cNvPr id="32" name="AutoShape 32"/>
          <p:cNvSpPr/>
          <p:nvPr/>
        </p:nvSpPr>
        <p:spPr>
          <a:xfrm>
            <a:off x="9108666" y="5782935"/>
            <a:ext cx="4934169" cy="1289684"/>
          </a:xfrm>
          <a:prstGeom prst="line">
            <a:avLst/>
          </a:prstGeom>
          <a:ln w="8572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877060"/>
            <a:ext cx="3086100" cy="85998"/>
            <a:chOff x="0" y="0"/>
            <a:chExt cx="812800" cy="22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2650"/>
            </a:xfrm>
            <a:custGeom>
              <a:avLst/>
              <a:gdLst/>
              <a:ahLst/>
              <a:cxnLst/>
              <a:rect l="l" t="t" r="r" b="b"/>
              <a:pathLst>
                <a:path w="812800" h="22650">
                  <a:moveTo>
                    <a:pt x="0" y="0"/>
                  </a:moveTo>
                  <a:lnTo>
                    <a:pt x="812800" y="0"/>
                  </a:lnTo>
                  <a:lnTo>
                    <a:pt x="812800" y="22650"/>
                  </a:lnTo>
                  <a:lnTo>
                    <a:pt x="0" y="22650"/>
                  </a:lnTo>
                  <a:close/>
                </a:path>
              </a:pathLst>
            </a:custGeom>
            <a:solidFill>
              <a:srgbClr val="81BD57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60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63337" y="2683540"/>
            <a:ext cx="13358308" cy="2142046"/>
            <a:chOff x="0" y="0"/>
            <a:chExt cx="17811077" cy="2856061"/>
          </a:xfrm>
        </p:grpSpPr>
        <p:sp>
          <p:nvSpPr>
            <p:cNvPr id="6" name="TextBox 6"/>
            <p:cNvSpPr txBox="1"/>
            <p:nvPr/>
          </p:nvSpPr>
          <p:spPr>
            <a:xfrm>
              <a:off x="912849" y="2022306"/>
              <a:ext cx="15445443" cy="833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COMPANY WAS NOT PREPARED ⟶ COMMERCIALIZE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903877" y="-104775"/>
              <a:ext cx="13907200" cy="833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FAIL TO MEET EXPECTATIONS</a:t>
              </a:r>
            </a:p>
          </p:txBody>
        </p:sp>
        <p:sp>
          <p:nvSpPr>
            <p:cNvPr id="8" name="AutoShape 8"/>
            <p:cNvSpPr/>
            <p:nvPr/>
          </p:nvSpPr>
          <p:spPr>
            <a:xfrm flipV="1">
              <a:off x="0" y="364490"/>
              <a:ext cx="518370" cy="0"/>
            </a:xfrm>
            <a:prstGeom prst="line">
              <a:avLst/>
            </a:prstGeom>
            <a:ln w="177800" cap="flat">
              <a:solidFill>
                <a:srgbClr val="81BD57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AutoShape 9"/>
            <p:cNvSpPr/>
            <p:nvPr/>
          </p:nvSpPr>
          <p:spPr>
            <a:xfrm flipV="1">
              <a:off x="0" y="2491571"/>
              <a:ext cx="518370" cy="0"/>
            </a:xfrm>
            <a:prstGeom prst="line">
              <a:avLst/>
            </a:prstGeom>
            <a:ln w="177800" cap="flat">
              <a:solidFill>
                <a:srgbClr val="81BD57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0" name="AutoShape 10"/>
          <p:cNvSpPr/>
          <p:nvPr/>
        </p:nvSpPr>
        <p:spPr>
          <a:xfrm flipV="1">
            <a:off x="1263337" y="5621653"/>
            <a:ext cx="388778" cy="0"/>
          </a:xfrm>
          <a:prstGeom prst="line">
            <a:avLst/>
          </a:prstGeom>
          <a:ln w="133350" cap="flat">
            <a:solidFill>
              <a:srgbClr val="81BD5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1028700" y="866775"/>
            <a:ext cx="10082958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DOES IT MATTER?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69163" y="7534712"/>
            <a:ext cx="15949675" cy="67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 b="1">
                <a:solidFill>
                  <a:srgbClr val="81BD57"/>
                </a:solidFill>
                <a:latin typeface="Poppins Bold"/>
                <a:ea typeface="Poppins Bold"/>
                <a:cs typeface="Poppins Bold"/>
                <a:sym typeface="Poppins Bold"/>
              </a:rPr>
              <a:t>WE HAVE THE SCIENCE, WE HAVE THE TEAM, WE HAVE THE PRODUCT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80021" y="5259131"/>
            <a:ext cx="10430400" cy="65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EARLY 2000S ⟶ LOST CONFIDENCE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234433" y="8369648"/>
            <a:ext cx="4211585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need the funding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613" y="2177795"/>
            <a:ext cx="2176895" cy="2176895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0408946" y="2497517"/>
            <a:ext cx="411454" cy="322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(3)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128171" y="4116449"/>
            <a:ext cx="403885" cy="3225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(3)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18051" y="866775"/>
            <a:ext cx="9463282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0"/>
              </a:lnSpc>
            </a:pPr>
            <a:r>
              <a:rPr lang="en-US" sz="5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PARNERSHIP WITH PFIZER?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4423460"/>
            <a:ext cx="1190045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More research, more trials, more money, higher risk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53319" y="3758615"/>
            <a:ext cx="9300458" cy="75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81BD57"/>
                </a:solidFill>
                <a:latin typeface="Poppins"/>
                <a:ea typeface="Poppins"/>
                <a:cs typeface="Poppins"/>
                <a:sym typeface="Poppins"/>
              </a:rPr>
              <a:t>WHAT DOES THIS MEAN FOR US?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3319" y="2198627"/>
            <a:ext cx="9300458" cy="75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81BD57"/>
                </a:solidFill>
                <a:latin typeface="Poppins"/>
                <a:ea typeface="Poppins"/>
                <a:cs typeface="Poppins"/>
                <a:sym typeface="Poppins"/>
              </a:rPr>
              <a:t>GENE THERAPY SHOULD CURE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863472"/>
            <a:ext cx="6739533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Hemophilia B results don't last (yet)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56191" y="5984925"/>
            <a:ext cx="9507009" cy="2676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$20 million</a:t>
            </a:r>
            <a:r>
              <a: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upfront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Up to 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$260 million </a:t>
            </a:r>
            <a:r>
              <a: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milestone payments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Royalties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lead through phase I/II, Pfizer phase III, approval and commercialization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6191" y="5320080"/>
            <a:ext cx="9300458" cy="75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81BD57"/>
                </a:solidFill>
                <a:latin typeface="Poppins"/>
                <a:ea typeface="Poppins"/>
                <a:cs typeface="Poppins"/>
                <a:sym typeface="Poppins"/>
              </a:rPr>
              <a:t>PFIZER'S OFFER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50250" y="377722"/>
            <a:ext cx="13067818" cy="7464266"/>
            <a:chOff x="-1" y="-161925"/>
            <a:chExt cx="17423758" cy="9952356"/>
          </a:xfrm>
        </p:grpSpPr>
        <p:sp>
          <p:nvSpPr>
            <p:cNvPr id="3" name="TextBox 3"/>
            <p:cNvSpPr txBox="1"/>
            <p:nvPr/>
          </p:nvSpPr>
          <p:spPr>
            <a:xfrm>
              <a:off x="0" y="1458532"/>
              <a:ext cx="5889170" cy="918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buAutoNum type="arabicPeriod"/>
              </a:pPr>
              <a:r>
                <a:rPr lang="en-US" sz="3999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Risk transfer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949706" y="2291442"/>
              <a:ext cx="12416433" cy="140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Hemophilia B </a:t>
              </a:r>
              <a:r>
                <a:rPr lang="en-US" sz="3000" b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fails</a:t>
              </a:r>
            </a:p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Hemophilia B </a:t>
              </a:r>
              <a:r>
                <a:rPr lang="en-US" sz="30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succeeds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93171" y="4982658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are legitimate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974853" y="7116258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Retainment of ownership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208843"/>
              <a:ext cx="9966332" cy="918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u="none" strike="noStrike" dirty="0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Non-dilutive funding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149748"/>
              <a:ext cx="6516053" cy="918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u="none" strike="noStrike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Credibility gain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1" y="8262197"/>
              <a:ext cx="10169532" cy="918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dirty="0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increases FDA approval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74853" y="9095106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30% more likely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037571" y="-161925"/>
              <a:ext cx="15386186" cy="1293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840"/>
                </a:lnSpc>
                <a:spcBef>
                  <a:spcPct val="0"/>
                </a:spcBef>
              </a:pPr>
              <a:r>
                <a:rPr lang="en-US" sz="56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WHY IS THIS THE </a:t>
              </a:r>
              <a:r>
                <a:rPr lang="en-US" sz="5600" b="1" u="none" strike="noStrike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RIGHT </a:t>
              </a:r>
              <a:r>
                <a:rPr lang="en-US" sz="56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CHOICE?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5832920" y="9035478"/>
              <a:ext cx="683133" cy="4383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(4)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15749-4E29-964A-C2E8-9F714072A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BFF1F59-2350-D075-0985-8B619F9AEE13}"/>
              </a:ext>
            </a:extLst>
          </p:cNvPr>
          <p:cNvGrpSpPr/>
          <p:nvPr/>
        </p:nvGrpSpPr>
        <p:grpSpPr>
          <a:xfrm>
            <a:off x="2050250" y="377722"/>
            <a:ext cx="15003008" cy="9573667"/>
            <a:chOff x="-1" y="-161925"/>
            <a:chExt cx="20004011" cy="12764890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3679BDA7-3DFD-6FC1-05BC-6658C10B3D66}"/>
                </a:ext>
              </a:extLst>
            </p:cNvPr>
            <p:cNvSpPr txBox="1"/>
            <p:nvPr/>
          </p:nvSpPr>
          <p:spPr>
            <a:xfrm>
              <a:off x="0" y="1458532"/>
              <a:ext cx="5889170" cy="918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buAutoNum type="arabicPeriod"/>
              </a:pPr>
              <a:r>
                <a:rPr lang="en-US" sz="3999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Risk transfer</a:t>
              </a: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54D257D-C8B1-C834-D8F4-48BC47619B1E}"/>
                </a:ext>
              </a:extLst>
            </p:cNvPr>
            <p:cNvSpPr txBox="1"/>
            <p:nvPr/>
          </p:nvSpPr>
          <p:spPr>
            <a:xfrm>
              <a:off x="1949706" y="2291442"/>
              <a:ext cx="12416433" cy="140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Hemophilia B </a:t>
              </a:r>
              <a:r>
                <a:rPr lang="en-US" sz="3000" b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fails</a:t>
              </a:r>
            </a:p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Hemophilia B </a:t>
              </a:r>
              <a:r>
                <a:rPr lang="en-US" sz="3000" b="1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succeeds</a:t>
              </a: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862B591-D124-052C-F29A-DC0C91475427}"/>
                </a:ext>
              </a:extLst>
            </p:cNvPr>
            <p:cNvSpPr txBox="1"/>
            <p:nvPr/>
          </p:nvSpPr>
          <p:spPr>
            <a:xfrm>
              <a:off x="1193171" y="4982658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are legitimate</a:t>
              </a: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2D891F2-8DA8-81E0-6485-F6C65C974125}"/>
                </a:ext>
              </a:extLst>
            </p:cNvPr>
            <p:cNvSpPr txBox="1"/>
            <p:nvPr/>
          </p:nvSpPr>
          <p:spPr>
            <a:xfrm>
              <a:off x="974853" y="7116258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Retainment of ownership</a:t>
              </a: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CF9EBD84-D048-CBC2-D9AA-1255B6485407}"/>
                </a:ext>
              </a:extLst>
            </p:cNvPr>
            <p:cNvSpPr/>
            <p:nvPr/>
          </p:nvSpPr>
          <p:spPr>
            <a:xfrm>
              <a:off x="9323869" y="5004000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E18F4576-6767-B019-A144-C67422752B2C}"/>
                </a:ext>
              </a:extLst>
            </p:cNvPr>
            <p:cNvSpPr/>
            <p:nvPr/>
          </p:nvSpPr>
          <p:spPr>
            <a:xfrm>
              <a:off x="9323869" y="2826373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2FE2BBA2-1C7C-AD92-CFAC-7098FD80A698}"/>
                </a:ext>
              </a:extLst>
            </p:cNvPr>
            <p:cNvSpPr/>
            <p:nvPr/>
          </p:nvSpPr>
          <p:spPr>
            <a:xfrm>
              <a:off x="9323869" y="7486463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4B15251-0CC9-ACB3-D17A-738F32DC996B}"/>
                </a:ext>
              </a:extLst>
            </p:cNvPr>
            <p:cNvSpPr/>
            <p:nvPr/>
          </p:nvSpPr>
          <p:spPr>
            <a:xfrm>
              <a:off x="15573742" y="3694431"/>
              <a:ext cx="4430268" cy="5486400"/>
            </a:xfrm>
            <a:custGeom>
              <a:avLst/>
              <a:gdLst/>
              <a:ahLst/>
              <a:cxnLst/>
              <a:rect l="l" t="t" r="r" b="b"/>
              <a:pathLst>
                <a:path w="4430268" h="5486400">
                  <a:moveTo>
                    <a:pt x="0" y="0"/>
                  </a:moveTo>
                  <a:lnTo>
                    <a:pt x="4430268" y="0"/>
                  </a:lnTo>
                  <a:lnTo>
                    <a:pt x="4430268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0C7D905-A268-4453-F99B-DAEA59D7F0AB}"/>
                </a:ext>
              </a:extLst>
            </p:cNvPr>
            <p:cNvSpPr txBox="1"/>
            <p:nvPr/>
          </p:nvSpPr>
          <p:spPr>
            <a:xfrm>
              <a:off x="0" y="6208843"/>
              <a:ext cx="9966332" cy="918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u="none" strike="noStrike" dirty="0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Non-dilutive funding</a:t>
              </a: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7D216071-7097-BA93-29F3-12FA6EF09AEA}"/>
                </a:ext>
              </a:extLst>
            </p:cNvPr>
            <p:cNvSpPr txBox="1"/>
            <p:nvPr/>
          </p:nvSpPr>
          <p:spPr>
            <a:xfrm>
              <a:off x="0" y="4149748"/>
              <a:ext cx="6516053" cy="918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u="none" strike="noStrike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Credibility gain</a:t>
              </a: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10BF686-5FD8-6D10-EBF7-214611D96A97}"/>
                </a:ext>
              </a:extLst>
            </p:cNvPr>
            <p:cNvSpPr txBox="1"/>
            <p:nvPr/>
          </p:nvSpPr>
          <p:spPr>
            <a:xfrm>
              <a:off x="-1" y="8262197"/>
              <a:ext cx="10169532" cy="9186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5" lvl="1" indent="-431797" algn="l">
                <a:lnSpc>
                  <a:spcPts val="5599"/>
                </a:lnSpc>
                <a:spcBef>
                  <a:spcPct val="0"/>
                </a:spcBef>
                <a:buAutoNum type="arabicPeriod"/>
              </a:pPr>
              <a:r>
                <a:rPr lang="en-US" sz="3999" b="1" dirty="0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increases FDA approval</a:t>
              </a:r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DB94893D-5BC8-614D-1F5D-E52FCCAEC02D}"/>
                </a:ext>
              </a:extLst>
            </p:cNvPr>
            <p:cNvSpPr txBox="1"/>
            <p:nvPr/>
          </p:nvSpPr>
          <p:spPr>
            <a:xfrm>
              <a:off x="974853" y="9095106"/>
              <a:ext cx="1241643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47700" lvl="1" indent="-323850" algn="l">
                <a:lnSpc>
                  <a:spcPts val="420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30% more likely</a:t>
              </a:r>
            </a:p>
          </p:txBody>
        </p:sp>
        <p:sp>
          <p:nvSpPr>
            <p:cNvPr id="15" name="AutoShape 15">
              <a:extLst>
                <a:ext uri="{FF2B5EF4-FFF2-40B4-BE49-F238E27FC236}">
                  <a16:creationId xmlns:a16="http://schemas.microsoft.com/office/drawing/2014/main" id="{E22CE67D-584F-4556-5FFC-1386DC986B53}"/>
                </a:ext>
              </a:extLst>
            </p:cNvPr>
            <p:cNvSpPr/>
            <p:nvPr/>
          </p:nvSpPr>
          <p:spPr>
            <a:xfrm>
              <a:off x="9323869" y="9389111"/>
              <a:ext cx="5042270" cy="0"/>
            </a:xfrm>
            <a:prstGeom prst="line">
              <a:avLst/>
            </a:prstGeom>
            <a:ln w="177800" cap="flat">
              <a:solidFill>
                <a:srgbClr val="000000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E6DE123-E723-3649-1828-C963BA3C62F7}"/>
                </a:ext>
              </a:extLst>
            </p:cNvPr>
            <p:cNvSpPr txBox="1"/>
            <p:nvPr/>
          </p:nvSpPr>
          <p:spPr>
            <a:xfrm>
              <a:off x="3903759" y="10561846"/>
              <a:ext cx="10899276" cy="20411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77"/>
                </a:lnSpc>
              </a:pPr>
              <a:endParaRPr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5260BA77-6779-026C-E0B9-E06A2AFD45B1}"/>
                </a:ext>
              </a:extLst>
            </p:cNvPr>
            <p:cNvSpPr txBox="1"/>
            <p:nvPr/>
          </p:nvSpPr>
          <p:spPr>
            <a:xfrm>
              <a:off x="2037571" y="-161925"/>
              <a:ext cx="15386186" cy="1293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840"/>
                </a:lnSpc>
                <a:spcBef>
                  <a:spcPct val="0"/>
                </a:spcBef>
              </a:pPr>
              <a:r>
                <a:rPr lang="en-US" sz="56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WHY IS THIS THE </a:t>
              </a:r>
              <a:r>
                <a:rPr lang="en-US" sz="5600" b="1" u="none" strike="noStrike">
                  <a:solidFill>
                    <a:srgbClr val="81BD57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RIGHT </a:t>
              </a:r>
              <a:r>
                <a:rPr lang="en-US" sz="56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CHOICE?</a:t>
              </a:r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0F078E7E-C67F-2E23-1A56-180B433D6E10}"/>
                </a:ext>
              </a:extLst>
            </p:cNvPr>
            <p:cNvSpPr txBox="1"/>
            <p:nvPr/>
          </p:nvSpPr>
          <p:spPr>
            <a:xfrm>
              <a:off x="5832920" y="9035478"/>
              <a:ext cx="683133" cy="4383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(4)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029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932</Words>
  <Application>Microsoft Office PowerPoint</Application>
  <PresentationFormat>Custom</PresentationFormat>
  <Paragraphs>210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Poppins Bold Italics</vt:lpstr>
      <vt:lpstr>Calibri</vt:lpstr>
      <vt:lpstr>Arial</vt:lpstr>
      <vt:lpstr>Poppins Medium</vt:lpstr>
      <vt:lpstr>Open Sans</vt:lpstr>
      <vt:lpstr>Poppins Bold</vt:lpstr>
      <vt:lpstr>Open Sans Bold</vt:lpstr>
      <vt:lpstr>Poppins</vt:lpstr>
      <vt:lpstr>Poppins Light</vt:lpstr>
      <vt:lpstr>Aptos</vt:lpstr>
      <vt:lpstr>Poppins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Spark</dc:title>
  <cp:lastModifiedBy>Aida van Riel</cp:lastModifiedBy>
  <cp:revision>5</cp:revision>
  <dcterms:created xsi:type="dcterms:W3CDTF">2006-08-16T00:00:00Z</dcterms:created>
  <dcterms:modified xsi:type="dcterms:W3CDTF">2026-04-13T15:40:26Z</dcterms:modified>
  <dc:identifier>DAHGkrhKHoc</dc:identifier>
</cp:coreProperties>
</file>